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6.xml" ContentType="application/vnd.openxmlformats-officedocument.drawingml.chart+xml"/>
  <Override PartName="/ppt/theme/themeOverride3.xml" ContentType="application/vnd.openxmlformats-officedocument.themeOverride+xml"/>
  <Override PartName="/ppt/notesSlides/notesSlide4.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704" r:id="rId2"/>
    <p:sldId id="405" r:id="rId3"/>
    <p:sldId id="367" r:id="rId4"/>
    <p:sldId id="639" r:id="rId5"/>
    <p:sldId id="640" r:id="rId6"/>
    <p:sldId id="682" r:id="rId7"/>
    <p:sldId id="677" r:id="rId8"/>
    <p:sldId id="638" r:id="rId9"/>
    <p:sldId id="705" r:id="rId10"/>
    <p:sldId id="695" r:id="rId11"/>
    <p:sldId id="696" r:id="rId12"/>
    <p:sldId id="643" r:id="rId13"/>
    <p:sldId id="697" r:id="rId1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405"/>
  </p:normalViewPr>
  <p:slideViewPr>
    <p:cSldViewPr snapToGrid="0" snapToObjects="1">
      <p:cViewPr varScale="1">
        <p:scale>
          <a:sx n="117" d="100"/>
          <a:sy n="117" d="100"/>
        </p:scale>
        <p:origin x="1440" y="8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2.xml"/><Relationship Id="rId4" Type="http://schemas.openxmlformats.org/officeDocument/2006/relationships/package" Target="../embeddings/Microsoft_Excel_Worksheet4.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lgn="l">
              <a:defRPr sz="1400">
                <a:latin typeface="Cambria"/>
                <a:cs typeface="Cambria"/>
              </a:defRPr>
            </a:pPr>
            <a:r>
              <a:rPr lang="en-US" sz="1400" dirty="0">
                <a:latin typeface="Cambria"/>
                <a:cs typeface="Cambria"/>
              </a:rPr>
              <a:t>Total Budget by Fiscal Year and Means of Finance</a:t>
            </a:r>
          </a:p>
          <a:p>
            <a:pPr algn="l">
              <a:defRPr sz="1400">
                <a:latin typeface="Cambria"/>
                <a:cs typeface="Cambria"/>
              </a:defRPr>
            </a:pPr>
            <a:r>
              <a:rPr lang="en-US" sz="1400" dirty="0">
                <a:latin typeface="Cambria"/>
                <a:cs typeface="Cambria"/>
              </a:rPr>
              <a:t> (in $ millions)</a:t>
            </a:r>
          </a:p>
        </c:rich>
      </c:tx>
      <c:layout>
        <c:manualLayout>
          <c:xMode val="edge"/>
          <c:yMode val="edge"/>
          <c:x val="0.102103723817592"/>
          <c:y val="1.8888525536784599E-2"/>
        </c:manualLayout>
      </c:layout>
      <c:overlay val="0"/>
    </c:title>
    <c:autoTitleDeleted val="0"/>
    <c:plotArea>
      <c:layout>
        <c:manualLayout>
          <c:layoutTarget val="inner"/>
          <c:xMode val="edge"/>
          <c:yMode val="edge"/>
          <c:x val="0.10004191408006882"/>
          <c:y val="0.1247114898566201"/>
          <c:w val="0.89509259724867218"/>
          <c:h val="0.64412437647880327"/>
        </c:manualLayout>
      </c:layout>
      <c:barChart>
        <c:barDir val="col"/>
        <c:grouping val="stacked"/>
        <c:varyColors val="0"/>
        <c:ser>
          <c:idx val="0"/>
          <c:order val="0"/>
          <c:tx>
            <c:strRef>
              <c:f>Sheet1!$A$2</c:f>
              <c:strCache>
                <c:ptCount val="1"/>
                <c:pt idx="0">
                  <c:v>FED</c:v>
                </c:pt>
              </c:strCache>
            </c:strRef>
          </c:tx>
          <c:spPr>
            <a:solidFill>
              <a:schemeClr val="bg2">
                <a:lumMod val="50000"/>
              </a:schemeClr>
            </a:solidFill>
          </c:spPr>
          <c:invertIfNegative val="0"/>
          <c:cat>
            <c:strRef>
              <c:f>Sheet1!$B$1:$N$1</c:f>
              <c:strCache>
                <c:ptCount val="10"/>
                <c:pt idx="0">
                  <c:v>FY15 Actual</c:v>
                </c:pt>
                <c:pt idx="1">
                  <c:v>FY16 Actual</c:v>
                </c:pt>
                <c:pt idx="2">
                  <c:v>FY17 Actual</c:v>
                </c:pt>
                <c:pt idx="3">
                  <c:v>FY18 Actual</c:v>
                </c:pt>
                <c:pt idx="4">
                  <c:v>FY19 Actual</c:v>
                </c:pt>
                <c:pt idx="5">
                  <c:v>FY20 Actual</c:v>
                </c:pt>
                <c:pt idx="6">
                  <c:v>FY21 Actual</c:v>
                </c:pt>
                <c:pt idx="7">
                  <c:v>FY22 Enacted</c:v>
                </c:pt>
                <c:pt idx="8">
                  <c:v>FY22 EOB                 as of 12-1-21</c:v>
                </c:pt>
                <c:pt idx="9">
                  <c:v>FY23 Recommended</c:v>
                </c:pt>
              </c:strCache>
            </c:strRef>
          </c:cat>
          <c:val>
            <c:numRef>
              <c:f>Sheet1!$B$2:$N$2</c:f>
              <c:numCache>
                <c:formatCode>_("$"* #,##0_);_("$"* \(#,##0\);_("$"* "-"??_);_(@_)</c:formatCode>
                <c:ptCount val="10"/>
                <c:pt idx="0">
                  <c:v>0</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0-C14D-AF4A-86E2-96CFEFEFECC3}"/>
            </c:ext>
          </c:extLst>
        </c:ser>
        <c:ser>
          <c:idx val="1"/>
          <c:order val="1"/>
          <c:tx>
            <c:strRef>
              <c:f>Sheet1!$A$3</c:f>
              <c:strCache>
                <c:ptCount val="1"/>
                <c:pt idx="0">
                  <c:v>STAT DED</c:v>
                </c:pt>
              </c:strCache>
            </c:strRef>
          </c:tx>
          <c:spPr>
            <a:solidFill>
              <a:srgbClr val="162B47"/>
            </a:solidFill>
            <a:ln>
              <a:solidFill>
                <a:schemeClr val="tx1"/>
              </a:solidFill>
            </a:ln>
            <a:effectLst/>
            <a:scene3d>
              <a:camera prst="orthographicFront"/>
              <a:lightRig rig="threePt" dir="t"/>
            </a:scene3d>
            <a:sp3d/>
          </c:spPr>
          <c:invertIfNegative val="0"/>
          <c:cat>
            <c:strRef>
              <c:f>Sheet1!$B$1:$N$1</c:f>
              <c:strCache>
                <c:ptCount val="10"/>
                <c:pt idx="0">
                  <c:v>FY15 Actual</c:v>
                </c:pt>
                <c:pt idx="1">
                  <c:v>FY16 Actual</c:v>
                </c:pt>
                <c:pt idx="2">
                  <c:v>FY17 Actual</c:v>
                </c:pt>
                <c:pt idx="3">
                  <c:v>FY18 Actual</c:v>
                </c:pt>
                <c:pt idx="4">
                  <c:v>FY19 Actual</c:v>
                </c:pt>
                <c:pt idx="5">
                  <c:v>FY20 Actual</c:v>
                </c:pt>
                <c:pt idx="6">
                  <c:v>FY21 Actual</c:v>
                </c:pt>
                <c:pt idx="7">
                  <c:v>FY22 Enacted</c:v>
                </c:pt>
                <c:pt idx="8">
                  <c:v>FY22 EOB                 as of 12-1-21</c:v>
                </c:pt>
                <c:pt idx="9">
                  <c:v>FY23 Recommended</c:v>
                </c:pt>
              </c:strCache>
            </c:strRef>
          </c:cat>
          <c:val>
            <c:numRef>
              <c:f>Sheet1!$B$3:$N$3</c:f>
              <c:numCache>
                <c:formatCode>_("$"* #,##0_);_("$"* \(#,##0\);_("$"* "-"??_);_(@_)</c:formatCode>
                <c:ptCount val="10"/>
                <c:pt idx="0">
                  <c:v>7755983</c:v>
                </c:pt>
                <c:pt idx="1">
                  <c:v>7955360</c:v>
                </c:pt>
                <c:pt idx="2">
                  <c:v>7428236</c:v>
                </c:pt>
                <c:pt idx="3">
                  <c:v>7916288</c:v>
                </c:pt>
                <c:pt idx="4">
                  <c:v>8114635</c:v>
                </c:pt>
                <c:pt idx="5">
                  <c:v>8198845</c:v>
                </c:pt>
                <c:pt idx="6">
                  <c:v>8459873</c:v>
                </c:pt>
                <c:pt idx="7">
                  <c:v>8697218</c:v>
                </c:pt>
                <c:pt idx="8">
                  <c:v>8697218</c:v>
                </c:pt>
                <c:pt idx="9">
                  <c:v>9110165</c:v>
                </c:pt>
              </c:numCache>
            </c:numRef>
          </c:val>
          <c:extLst>
            <c:ext xmlns:c16="http://schemas.microsoft.com/office/drawing/2014/chart" uri="{C3380CC4-5D6E-409C-BE32-E72D297353CC}">
              <c16:uniqueId val="{00000001-C14D-AF4A-86E2-96CFEFEFECC3}"/>
            </c:ext>
          </c:extLst>
        </c:ser>
        <c:ser>
          <c:idx val="2"/>
          <c:order val="2"/>
          <c:tx>
            <c:strRef>
              <c:f>Sheet1!$A$4</c:f>
              <c:strCache>
                <c:ptCount val="1"/>
                <c:pt idx="0">
                  <c:v>FSGR</c:v>
                </c:pt>
              </c:strCache>
            </c:strRef>
          </c:tx>
          <c:spPr>
            <a:solidFill>
              <a:srgbClr val="809E43"/>
            </a:solidFill>
            <a:ln>
              <a:solidFill>
                <a:schemeClr val="tx1"/>
              </a:solidFill>
            </a:ln>
            <a:effectLst/>
            <a:scene3d>
              <a:camera prst="orthographicFront"/>
              <a:lightRig rig="threePt" dir="t"/>
            </a:scene3d>
            <a:sp3d/>
          </c:spPr>
          <c:invertIfNegative val="0"/>
          <c:dPt>
            <c:idx val="4"/>
            <c:invertIfNegative val="0"/>
            <c:bubble3D val="0"/>
            <c:extLst>
              <c:ext xmlns:c16="http://schemas.microsoft.com/office/drawing/2014/chart" uri="{C3380CC4-5D6E-409C-BE32-E72D297353CC}">
                <c16:uniqueId val="{00000000-9792-F24A-B896-19A4CC6DD8F1}"/>
              </c:ext>
            </c:extLst>
          </c:dPt>
          <c:dPt>
            <c:idx val="5"/>
            <c:invertIfNegative val="0"/>
            <c:bubble3D val="0"/>
            <c:extLst>
              <c:ext xmlns:c16="http://schemas.microsoft.com/office/drawing/2014/chart" uri="{C3380CC4-5D6E-409C-BE32-E72D297353CC}">
                <c16:uniqueId val="{00000000-50E7-DF4F-B4D3-BBCBF0D58278}"/>
              </c:ext>
            </c:extLst>
          </c:dPt>
          <c:cat>
            <c:strRef>
              <c:f>Sheet1!$B$1:$N$1</c:f>
              <c:strCache>
                <c:ptCount val="10"/>
                <c:pt idx="0">
                  <c:v>FY15 Actual</c:v>
                </c:pt>
                <c:pt idx="1">
                  <c:v>FY16 Actual</c:v>
                </c:pt>
                <c:pt idx="2">
                  <c:v>FY17 Actual</c:v>
                </c:pt>
                <c:pt idx="3">
                  <c:v>FY18 Actual</c:v>
                </c:pt>
                <c:pt idx="4">
                  <c:v>FY19 Actual</c:v>
                </c:pt>
                <c:pt idx="5">
                  <c:v>FY20 Actual</c:v>
                </c:pt>
                <c:pt idx="6">
                  <c:v>FY21 Actual</c:v>
                </c:pt>
                <c:pt idx="7">
                  <c:v>FY22 Enacted</c:v>
                </c:pt>
                <c:pt idx="8">
                  <c:v>FY22 EOB                 as of 12-1-21</c:v>
                </c:pt>
                <c:pt idx="9">
                  <c:v>FY23 Recommended</c:v>
                </c:pt>
              </c:strCache>
            </c:strRef>
          </c:cat>
          <c:val>
            <c:numRef>
              <c:f>Sheet1!$B$4:$N$4</c:f>
              <c:numCache>
                <c:formatCode>_("$"* #,##0_);_("$"* \(#,##0\);_("$"* "-"??_);_(@_)</c:formatCode>
                <c:ptCount val="10"/>
                <c:pt idx="0">
                  <c:v>3881432</c:v>
                </c:pt>
                <c:pt idx="1">
                  <c:v>3742581</c:v>
                </c:pt>
                <c:pt idx="2">
                  <c:v>4010041</c:v>
                </c:pt>
                <c:pt idx="3">
                  <c:v>3672351</c:v>
                </c:pt>
                <c:pt idx="4">
                  <c:v>3574294</c:v>
                </c:pt>
                <c:pt idx="5">
                  <c:v>3134932</c:v>
                </c:pt>
                <c:pt idx="6">
                  <c:v>3122917</c:v>
                </c:pt>
                <c:pt idx="7">
                  <c:v>4594824</c:v>
                </c:pt>
                <c:pt idx="8">
                  <c:v>4594824</c:v>
                </c:pt>
                <c:pt idx="9">
                  <c:v>5186761</c:v>
                </c:pt>
              </c:numCache>
            </c:numRef>
          </c:val>
          <c:extLst>
            <c:ext xmlns:c16="http://schemas.microsoft.com/office/drawing/2014/chart" uri="{C3380CC4-5D6E-409C-BE32-E72D297353CC}">
              <c16:uniqueId val="{00000006-C14D-AF4A-86E2-96CFEFEFECC3}"/>
            </c:ext>
          </c:extLst>
        </c:ser>
        <c:ser>
          <c:idx val="3"/>
          <c:order val="3"/>
          <c:tx>
            <c:strRef>
              <c:f>Sheet1!$A$5</c:f>
              <c:strCache>
                <c:ptCount val="1"/>
                <c:pt idx="0">
                  <c:v>IAT</c:v>
                </c:pt>
              </c:strCache>
            </c:strRef>
          </c:tx>
          <c:spPr>
            <a:solidFill>
              <a:srgbClr val="800000"/>
            </a:solidFill>
          </c:spPr>
          <c:invertIfNegative val="0"/>
          <c:cat>
            <c:strRef>
              <c:f>Sheet1!$B$1:$N$1</c:f>
              <c:strCache>
                <c:ptCount val="10"/>
                <c:pt idx="0">
                  <c:v>FY15 Actual</c:v>
                </c:pt>
                <c:pt idx="1">
                  <c:v>FY16 Actual</c:v>
                </c:pt>
                <c:pt idx="2">
                  <c:v>FY17 Actual</c:v>
                </c:pt>
                <c:pt idx="3">
                  <c:v>FY18 Actual</c:v>
                </c:pt>
                <c:pt idx="4">
                  <c:v>FY19 Actual</c:v>
                </c:pt>
                <c:pt idx="5">
                  <c:v>FY20 Actual</c:v>
                </c:pt>
                <c:pt idx="6">
                  <c:v>FY21 Actual</c:v>
                </c:pt>
                <c:pt idx="7">
                  <c:v>FY22 Enacted</c:v>
                </c:pt>
                <c:pt idx="8">
                  <c:v>FY22 EOB                 as of 12-1-21</c:v>
                </c:pt>
                <c:pt idx="9">
                  <c:v>FY23 Recommended</c:v>
                </c:pt>
              </c:strCache>
            </c:strRef>
          </c:cat>
          <c:val>
            <c:numRef>
              <c:f>Sheet1!$B$5:$N$5</c:f>
              <c:numCache>
                <c:formatCode>_("$"* #,##0_);_("$"* \(#,##0\);_("$"* "-"??_);_(@_)</c:formatCode>
                <c:ptCount val="10"/>
                <c:pt idx="0">
                  <c:v>0</c:v>
                </c:pt>
                <c:pt idx="1">
                  <c:v>0</c:v>
                </c:pt>
                <c:pt idx="2">
                  <c:v>0</c:v>
                </c:pt>
                <c:pt idx="3">
                  <c:v>0</c:v>
                </c:pt>
                <c:pt idx="4">
                  <c:v>0</c:v>
                </c:pt>
                <c:pt idx="5">
                  <c:v>0</c:v>
                </c:pt>
                <c:pt idx="6">
                  <c:v>0</c:v>
                </c:pt>
                <c:pt idx="8">
                  <c:v>0</c:v>
                </c:pt>
                <c:pt idx="9">
                  <c:v>0</c:v>
                </c:pt>
              </c:numCache>
            </c:numRef>
          </c:val>
          <c:extLst>
            <c:ext xmlns:c16="http://schemas.microsoft.com/office/drawing/2014/chart" uri="{C3380CC4-5D6E-409C-BE32-E72D297353CC}">
              <c16:uniqueId val="{00000007-C14D-AF4A-86E2-96CFEFEFECC3}"/>
            </c:ext>
          </c:extLst>
        </c:ser>
        <c:ser>
          <c:idx val="4"/>
          <c:order val="4"/>
          <c:tx>
            <c:strRef>
              <c:f>Sheet1!$A$6</c:f>
              <c:strCache>
                <c:ptCount val="1"/>
                <c:pt idx="0">
                  <c:v>SGF</c:v>
                </c:pt>
              </c:strCache>
            </c:strRef>
          </c:tx>
          <c:spPr>
            <a:solidFill>
              <a:schemeClr val="accent5"/>
            </a:solidFill>
            <a:ln>
              <a:solidFill>
                <a:schemeClr val="tx1"/>
              </a:solidFill>
            </a:ln>
            <a:effectLst/>
            <a:scene3d>
              <a:camera prst="orthographicFront"/>
              <a:lightRig rig="threePt" dir="t"/>
            </a:scene3d>
            <a:sp3d/>
          </c:spPr>
          <c:invertIfNegative val="0"/>
          <c:cat>
            <c:strRef>
              <c:f>Sheet1!$B$1:$N$1</c:f>
              <c:strCache>
                <c:ptCount val="10"/>
                <c:pt idx="0">
                  <c:v>FY15 Actual</c:v>
                </c:pt>
                <c:pt idx="1">
                  <c:v>FY16 Actual</c:v>
                </c:pt>
                <c:pt idx="2">
                  <c:v>FY17 Actual</c:v>
                </c:pt>
                <c:pt idx="3">
                  <c:v>FY18 Actual</c:v>
                </c:pt>
                <c:pt idx="4">
                  <c:v>FY19 Actual</c:v>
                </c:pt>
                <c:pt idx="5">
                  <c:v>FY20 Actual</c:v>
                </c:pt>
                <c:pt idx="6">
                  <c:v>FY21 Actual</c:v>
                </c:pt>
                <c:pt idx="7">
                  <c:v>FY22 Enacted</c:v>
                </c:pt>
                <c:pt idx="8">
                  <c:v>FY22 EOB                 as of 12-1-21</c:v>
                </c:pt>
                <c:pt idx="9">
                  <c:v>FY23 Recommended</c:v>
                </c:pt>
              </c:strCache>
            </c:strRef>
          </c:cat>
          <c:val>
            <c:numRef>
              <c:f>Sheet1!$B$6:$N$6</c:f>
              <c:numCache>
                <c:formatCode>_("$"* #,##0_);_("$"* \(#,##0\);_("$"* "-"??_);_(@_)</c:formatCode>
                <c:ptCount val="10"/>
                <c:pt idx="0">
                  <c:v>0</c:v>
                </c:pt>
                <c:pt idx="1">
                  <c:v>0</c:v>
                </c:pt>
                <c:pt idx="2">
                  <c:v>0</c:v>
                </c:pt>
                <c:pt idx="3">
                  <c:v>0</c:v>
                </c:pt>
                <c:pt idx="4">
                  <c:v>0</c:v>
                </c:pt>
                <c:pt idx="5">
                  <c:v>480000</c:v>
                </c:pt>
                <c:pt idx="6">
                  <c:v>0</c:v>
                </c:pt>
                <c:pt idx="8">
                  <c:v>0</c:v>
                </c:pt>
                <c:pt idx="9">
                  <c:v>0</c:v>
                </c:pt>
              </c:numCache>
            </c:numRef>
          </c:val>
          <c:extLst>
            <c:ext xmlns:c16="http://schemas.microsoft.com/office/drawing/2014/chart" uri="{C3380CC4-5D6E-409C-BE32-E72D297353CC}">
              <c16:uniqueId val="{00000008-C14D-AF4A-86E2-96CFEFEFECC3}"/>
            </c:ext>
          </c:extLst>
        </c:ser>
        <c:dLbls>
          <c:showLegendKey val="0"/>
          <c:showVal val="0"/>
          <c:showCatName val="0"/>
          <c:showSerName val="0"/>
          <c:showPercent val="0"/>
          <c:showBubbleSize val="0"/>
        </c:dLbls>
        <c:gapWidth val="95"/>
        <c:overlap val="100"/>
        <c:axId val="-2074669048"/>
        <c:axId val="-2074666056"/>
      </c:barChart>
      <c:catAx>
        <c:axId val="-2074669048"/>
        <c:scaling>
          <c:orientation val="minMax"/>
        </c:scaling>
        <c:delete val="0"/>
        <c:axPos val="b"/>
        <c:numFmt formatCode="General" sourceLinked="0"/>
        <c:majorTickMark val="none"/>
        <c:minorTickMark val="none"/>
        <c:tickLblPos val="nextTo"/>
        <c:crossAx val="-2074666056"/>
        <c:crosses val="autoZero"/>
        <c:auto val="1"/>
        <c:lblAlgn val="ctr"/>
        <c:lblOffset val="100"/>
        <c:noMultiLvlLbl val="0"/>
      </c:catAx>
      <c:valAx>
        <c:axId val="-2074666056"/>
        <c:scaling>
          <c:orientation val="minMax"/>
        </c:scaling>
        <c:delete val="0"/>
        <c:axPos val="l"/>
        <c:majorGridlines>
          <c:spPr>
            <a:ln>
              <a:solidFill>
                <a:schemeClr val="bg1">
                  <a:lumMod val="75000"/>
                </a:schemeClr>
              </a:solidFill>
            </a:ln>
          </c:spPr>
        </c:majorGridlines>
        <c:numFmt formatCode="_(&quot;$&quot;* #,##0_);_(&quot;$&quot;* \(#,##0\);_(&quot;$&quot;* &quot;-&quot;??_);_(@_)" sourceLinked="1"/>
        <c:majorTickMark val="none"/>
        <c:minorTickMark val="none"/>
        <c:tickLblPos val="nextTo"/>
        <c:txPr>
          <a:bodyPr/>
          <a:lstStyle/>
          <a:p>
            <a:pPr>
              <a:defRPr sz="1050" b="1">
                <a:latin typeface="Cambria"/>
                <a:cs typeface="Cambria"/>
              </a:defRPr>
            </a:pPr>
            <a:endParaRPr lang="en-US"/>
          </a:p>
        </c:txPr>
        <c:crossAx val="-2074669048"/>
        <c:crosses val="autoZero"/>
        <c:crossBetween val="between"/>
        <c:dispUnits>
          <c:builtInUnit val="millions"/>
        </c:dispUnits>
      </c:valAx>
      <c:dTable>
        <c:showHorzBorder val="1"/>
        <c:showVertBorder val="1"/>
        <c:showOutline val="1"/>
        <c:showKeys val="1"/>
        <c:txPr>
          <a:bodyPr/>
          <a:lstStyle/>
          <a:p>
            <a:pPr rtl="0">
              <a:defRPr sz="900">
                <a:latin typeface="Cambria"/>
                <a:cs typeface="Cambria"/>
              </a:defRPr>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600">
                <a:latin typeface="Cambria"/>
                <a:cs typeface="Cambria"/>
              </a:defRPr>
            </a:pPr>
            <a:r>
              <a:rPr lang="en-US" sz="1600" dirty="0">
                <a:latin typeface="Cambria"/>
                <a:cs typeface="Cambria"/>
              </a:rPr>
              <a:t>FY23</a:t>
            </a:r>
            <a:r>
              <a:rPr lang="en-US" sz="1600" baseline="0" dirty="0">
                <a:latin typeface="Cambria"/>
                <a:cs typeface="Cambria"/>
              </a:rPr>
              <a:t> Recommended</a:t>
            </a:r>
            <a:endParaRPr lang="en-US" sz="1600" dirty="0">
              <a:latin typeface="Cambria"/>
              <a:cs typeface="Cambria"/>
            </a:endParaRPr>
          </a:p>
          <a:p>
            <a:pPr>
              <a:defRPr sz="1600">
                <a:latin typeface="Cambria"/>
                <a:cs typeface="Cambria"/>
              </a:defRPr>
            </a:pPr>
            <a:r>
              <a:rPr lang="en-US" sz="1600" dirty="0">
                <a:latin typeface="Cambria"/>
                <a:cs typeface="Cambria"/>
              </a:rPr>
              <a:t>Total Means of Finance</a:t>
            </a:r>
          </a:p>
        </c:rich>
      </c:tx>
      <c:layout>
        <c:manualLayout>
          <c:xMode val="edge"/>
          <c:yMode val="edge"/>
          <c:x val="0.23157443183733251"/>
          <c:y val="3.6988228439758596E-2"/>
        </c:manualLayout>
      </c:layout>
      <c:overlay val="0"/>
    </c:title>
    <c:autoTitleDeleted val="0"/>
    <c:plotArea>
      <c:layout>
        <c:manualLayout>
          <c:layoutTarget val="inner"/>
          <c:xMode val="edge"/>
          <c:yMode val="edge"/>
          <c:x val="0.19507860048235348"/>
          <c:y val="0.20092064231716483"/>
          <c:w val="0.55824619059476999"/>
          <c:h val="0.63544117465631522"/>
        </c:manualLayout>
      </c:layout>
      <c:pieChart>
        <c:varyColors val="1"/>
        <c:ser>
          <c:idx val="0"/>
          <c:order val="0"/>
          <c:tx>
            <c:strRef>
              <c:f>Sheet1!$B$1</c:f>
              <c:strCache>
                <c:ptCount val="1"/>
                <c:pt idx="0">
                  <c:v> FY15 Total Means of Finance </c:v>
                </c:pt>
              </c:strCache>
            </c:strRef>
          </c:tx>
          <c:spPr>
            <a:ln>
              <a:solidFill>
                <a:schemeClr val="tx1"/>
              </a:solidFill>
            </a:ln>
          </c:spPr>
          <c:dPt>
            <c:idx val="2"/>
            <c:bubble3D val="0"/>
            <c:spPr>
              <a:solidFill>
                <a:srgbClr val="9BBB59"/>
              </a:solidFill>
              <a:ln>
                <a:solidFill>
                  <a:schemeClr val="tx1"/>
                </a:solidFill>
              </a:ln>
            </c:spPr>
            <c:extLst>
              <c:ext xmlns:c16="http://schemas.microsoft.com/office/drawing/2014/chart" uri="{C3380CC4-5D6E-409C-BE32-E72D297353CC}">
                <c16:uniqueId val="{00000001-D182-AC41-AC84-8465BD3B4A87}"/>
              </c:ext>
            </c:extLst>
          </c:dPt>
          <c:dPt>
            <c:idx val="3"/>
            <c:bubble3D val="0"/>
            <c:spPr>
              <a:solidFill>
                <a:srgbClr val="1F497D">
                  <a:lumMod val="50000"/>
                </a:srgbClr>
              </a:solidFill>
              <a:ln>
                <a:solidFill>
                  <a:schemeClr val="tx1"/>
                </a:solidFill>
              </a:ln>
            </c:spPr>
            <c:extLst>
              <c:ext xmlns:c16="http://schemas.microsoft.com/office/drawing/2014/chart" uri="{C3380CC4-5D6E-409C-BE32-E72D297353CC}">
                <c16:uniqueId val="{00000003-D182-AC41-AC84-8465BD3B4A87}"/>
              </c:ext>
            </c:extLst>
          </c:dPt>
          <c:dLbls>
            <c:dLbl>
              <c:idx val="0"/>
              <c:delete val="1"/>
              <c:extLst>
                <c:ext xmlns:c15="http://schemas.microsoft.com/office/drawing/2012/chart" uri="{CE6537A1-D6FC-4f65-9D91-7224C49458BB}"/>
                <c:ext xmlns:c16="http://schemas.microsoft.com/office/drawing/2014/chart" uri="{C3380CC4-5D6E-409C-BE32-E72D297353CC}">
                  <c16:uniqueId val="{00000004-D182-AC41-AC84-8465BD3B4A87}"/>
                </c:ext>
              </c:extLst>
            </c:dLbl>
            <c:dLbl>
              <c:idx val="1"/>
              <c:delete val="1"/>
              <c:extLst>
                <c:ext xmlns:c15="http://schemas.microsoft.com/office/drawing/2012/chart" uri="{CE6537A1-D6FC-4f65-9D91-7224C49458BB}"/>
                <c:ext xmlns:c16="http://schemas.microsoft.com/office/drawing/2014/chart" uri="{C3380CC4-5D6E-409C-BE32-E72D297353CC}">
                  <c16:uniqueId val="{00000005-D182-AC41-AC84-8465BD3B4A87}"/>
                </c:ext>
              </c:extLst>
            </c:dLbl>
            <c:dLbl>
              <c:idx val="2"/>
              <c:layout>
                <c:manualLayout>
                  <c:x val="-0.20584205199926928"/>
                  <c:y val="-7.443014546336435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D182-AC41-AC84-8465BD3B4A87}"/>
                </c:ext>
              </c:extLst>
            </c:dLbl>
            <c:dLbl>
              <c:idx val="3"/>
              <c:layout>
                <c:manualLayout>
                  <c:x val="0.25237706555987421"/>
                  <c:y val="5.4850653277663031E-2"/>
                </c:manualLayout>
              </c:layout>
              <c:spPr>
                <a:noFill/>
                <a:ln>
                  <a:noFill/>
                </a:ln>
                <a:effectLst/>
              </c:spPr>
              <c:txPr>
                <a:bodyPr/>
                <a:lstStyle/>
                <a:p>
                  <a:pPr>
                    <a:defRPr sz="1050">
                      <a:solidFill>
                        <a:schemeClr val="bg1"/>
                      </a:solidFill>
                      <a:latin typeface="Cambria"/>
                      <a:cs typeface="Cambria"/>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182-AC41-AC84-8465BD3B4A87}"/>
                </c:ext>
              </c:extLst>
            </c:dLbl>
            <c:dLbl>
              <c:idx val="4"/>
              <c:delete val="1"/>
              <c:extLst>
                <c:ext xmlns:c15="http://schemas.microsoft.com/office/drawing/2012/chart" uri="{CE6537A1-D6FC-4f65-9D91-7224C49458BB}"/>
                <c:ext xmlns:c16="http://schemas.microsoft.com/office/drawing/2014/chart" uri="{C3380CC4-5D6E-409C-BE32-E72D297353CC}">
                  <c16:uniqueId val="{00000006-D182-AC41-AC84-8465BD3B4A87}"/>
                </c:ext>
              </c:extLst>
            </c:dLbl>
            <c:spPr>
              <a:noFill/>
              <a:ln>
                <a:noFill/>
              </a:ln>
              <a:effectLst/>
            </c:spPr>
            <c:txPr>
              <a:bodyPr/>
              <a:lstStyle/>
              <a:p>
                <a:pPr>
                  <a:defRPr sz="1050">
                    <a:latin typeface="Cambria"/>
                    <a:cs typeface="Cambria"/>
                  </a:defRPr>
                </a:pPr>
                <a:endParaRPr lang="en-US"/>
              </a:p>
            </c:tx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Sheet1!$A$2:$A$6</c:f>
              <c:strCache>
                <c:ptCount val="5"/>
                <c:pt idx="0">
                  <c:v>SGF</c:v>
                </c:pt>
                <c:pt idx="1">
                  <c:v>IAT</c:v>
                </c:pt>
                <c:pt idx="2">
                  <c:v>Fees &amp; SGR</c:v>
                </c:pt>
                <c:pt idx="3">
                  <c:v>Stat Deds</c:v>
                </c:pt>
                <c:pt idx="4">
                  <c:v>Federal</c:v>
                </c:pt>
              </c:strCache>
            </c:strRef>
          </c:cat>
          <c:val>
            <c:numRef>
              <c:f>Sheet1!$B$2:$B$6</c:f>
              <c:numCache>
                <c:formatCode>_("$"* #,##0_);_("$"* \(#,##0\);_("$"* "-"??_);_(@_)</c:formatCode>
                <c:ptCount val="5"/>
                <c:pt idx="0">
                  <c:v>0</c:v>
                </c:pt>
                <c:pt idx="1">
                  <c:v>0</c:v>
                </c:pt>
                <c:pt idx="2">
                  <c:v>5186761</c:v>
                </c:pt>
                <c:pt idx="3">
                  <c:v>9110165</c:v>
                </c:pt>
                <c:pt idx="4">
                  <c:v>0</c:v>
                </c:pt>
              </c:numCache>
            </c:numRef>
          </c:val>
          <c:extLst>
            <c:ext xmlns:c16="http://schemas.microsoft.com/office/drawing/2014/chart" uri="{C3380CC4-5D6E-409C-BE32-E72D297353CC}">
              <c16:uniqueId val="{00000007-D182-AC41-AC84-8465BD3B4A87}"/>
            </c:ext>
          </c:extLst>
        </c:ser>
        <c:dLbls>
          <c:showLegendKey val="0"/>
          <c:showVal val="0"/>
          <c:showCatName val="0"/>
          <c:showSerName val="0"/>
          <c:showPercent val="0"/>
          <c:showBubbleSize val="0"/>
          <c:showLeaderLines val="1"/>
        </c:dLbls>
        <c:firstSliceAng val="43"/>
      </c:pieChart>
    </c:plotArea>
    <c:plotVisOnly val="1"/>
    <c:dispBlanksAs val="zero"/>
    <c:showDLblsOverMax val="0"/>
  </c:chart>
  <c:spPr>
    <a:noFill/>
    <a:ln>
      <a:solidFill>
        <a:sysClr val="windowText" lastClr="000000"/>
      </a:solidFill>
    </a:ln>
  </c:spPr>
  <c:txPr>
    <a:bodyPr/>
    <a:lstStyle/>
    <a:p>
      <a:pPr>
        <a:defRPr sz="1800"/>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193182161788753"/>
          <c:y val="4.7954870193941242E-2"/>
          <c:w val="0.78076461717921297"/>
          <c:h val="0.52528610870475823"/>
        </c:manualLayout>
      </c:layout>
      <c:barChart>
        <c:barDir val="col"/>
        <c:grouping val="clustered"/>
        <c:varyColors val="0"/>
        <c:ser>
          <c:idx val="0"/>
          <c:order val="0"/>
          <c:tx>
            <c:strRef>
              <c:f>'column chart'!$B$1</c:f>
              <c:strCache>
                <c:ptCount val="1"/>
                <c:pt idx="0">
                  <c:v>Salaries</c:v>
                </c:pt>
              </c:strCache>
            </c:strRef>
          </c:tx>
          <c:spPr>
            <a:solidFill>
              <a:schemeClr val="accent6"/>
            </a:solidFill>
            <a:ln w="3175">
              <a:solidFill>
                <a:schemeClr val="tx1"/>
              </a:solidFill>
            </a:ln>
            <a:effectLst/>
          </c:spPr>
          <c:invertIfNegative val="0"/>
          <c:cat>
            <c:strRef>
              <c:f>'column chart'!$A$2:$A$4</c:f>
              <c:strCache>
                <c:ptCount val="3"/>
                <c:pt idx="0">
                  <c:v>FY21 ACTUAL</c:v>
                </c:pt>
                <c:pt idx="1">
                  <c:v>FY22 EOB as of 12-1-21</c:v>
                </c:pt>
                <c:pt idx="2">
                  <c:v>FY23 RECOMMENDED</c:v>
                </c:pt>
              </c:strCache>
            </c:strRef>
          </c:cat>
          <c:val>
            <c:numRef>
              <c:f>'column chart'!$B$2:$B$4</c:f>
              <c:numCache>
                <c:formatCode>_("$"* #,##0_);_("$"* \(#,##0\);_("$"* "-"??_);_(@_)</c:formatCode>
                <c:ptCount val="3"/>
                <c:pt idx="0">
                  <c:v>2810754</c:v>
                </c:pt>
                <c:pt idx="1">
                  <c:v>3241753</c:v>
                </c:pt>
                <c:pt idx="2">
                  <c:v>3742698</c:v>
                </c:pt>
              </c:numCache>
            </c:numRef>
          </c:val>
          <c:extLst>
            <c:ext xmlns:c16="http://schemas.microsoft.com/office/drawing/2014/chart" uri="{C3380CC4-5D6E-409C-BE32-E72D297353CC}">
              <c16:uniqueId val="{00000000-17DD-40EB-8028-9F37BDF83959}"/>
            </c:ext>
          </c:extLst>
        </c:ser>
        <c:ser>
          <c:idx val="1"/>
          <c:order val="1"/>
          <c:tx>
            <c:strRef>
              <c:f>'column chart'!$C$1</c:f>
              <c:strCache>
                <c:ptCount val="1"/>
                <c:pt idx="0">
                  <c:v>Other Compensation</c:v>
                </c:pt>
              </c:strCache>
            </c:strRef>
          </c:tx>
          <c:spPr>
            <a:solidFill>
              <a:schemeClr val="accent5"/>
            </a:solidFill>
            <a:ln w="3175">
              <a:solidFill>
                <a:schemeClr val="tx1"/>
              </a:solidFill>
            </a:ln>
            <a:effectLst/>
          </c:spPr>
          <c:invertIfNegative val="0"/>
          <c:cat>
            <c:strRef>
              <c:f>'column chart'!$A$2:$A$4</c:f>
              <c:strCache>
                <c:ptCount val="3"/>
                <c:pt idx="0">
                  <c:v>FY21 ACTUAL</c:v>
                </c:pt>
                <c:pt idx="1">
                  <c:v>FY22 EOB as of 12-1-21</c:v>
                </c:pt>
                <c:pt idx="2">
                  <c:v>FY23 RECOMMENDED</c:v>
                </c:pt>
              </c:strCache>
            </c:strRef>
          </c:cat>
          <c:val>
            <c:numRef>
              <c:f>'column chart'!$C$2:$C$4</c:f>
              <c:numCache>
                <c:formatCode>_("$"* #,##0_);_("$"* \(#,##0\);_("$"* "-"??_);_(@_)</c:formatCode>
                <c:ptCount val="3"/>
                <c:pt idx="0">
                  <c:v>58809</c:v>
                </c:pt>
                <c:pt idx="1">
                  <c:v>77592</c:v>
                </c:pt>
                <c:pt idx="2">
                  <c:v>77592</c:v>
                </c:pt>
              </c:numCache>
            </c:numRef>
          </c:val>
          <c:extLst>
            <c:ext xmlns:c16="http://schemas.microsoft.com/office/drawing/2014/chart" uri="{C3380CC4-5D6E-409C-BE32-E72D297353CC}">
              <c16:uniqueId val="{00000001-17DD-40EB-8028-9F37BDF83959}"/>
            </c:ext>
          </c:extLst>
        </c:ser>
        <c:ser>
          <c:idx val="2"/>
          <c:order val="2"/>
          <c:tx>
            <c:strRef>
              <c:f>'column chart'!$D$1</c:f>
              <c:strCache>
                <c:ptCount val="1"/>
                <c:pt idx="0">
                  <c:v>Related Benefits</c:v>
                </c:pt>
              </c:strCache>
            </c:strRef>
          </c:tx>
          <c:spPr>
            <a:solidFill>
              <a:schemeClr val="accent4"/>
            </a:solidFill>
            <a:ln w="3175">
              <a:solidFill>
                <a:schemeClr val="tx1"/>
              </a:solidFill>
            </a:ln>
            <a:effectLst/>
          </c:spPr>
          <c:invertIfNegative val="0"/>
          <c:cat>
            <c:strRef>
              <c:f>'column chart'!$A$2:$A$4</c:f>
              <c:strCache>
                <c:ptCount val="3"/>
                <c:pt idx="0">
                  <c:v>FY21 ACTUAL</c:v>
                </c:pt>
                <c:pt idx="1">
                  <c:v>FY22 EOB as of 12-1-21</c:v>
                </c:pt>
                <c:pt idx="2">
                  <c:v>FY23 RECOMMENDED</c:v>
                </c:pt>
              </c:strCache>
            </c:strRef>
          </c:cat>
          <c:val>
            <c:numRef>
              <c:f>'column chart'!$D$2:$D$4</c:f>
              <c:numCache>
                <c:formatCode>_("$"* #,##0_);_("$"* \(#,##0\);_("$"* "-"??_);_(@_)</c:formatCode>
                <c:ptCount val="3"/>
                <c:pt idx="0">
                  <c:v>1201984</c:v>
                </c:pt>
                <c:pt idx="1">
                  <c:v>1439462</c:v>
                </c:pt>
                <c:pt idx="2">
                  <c:v>1755116</c:v>
                </c:pt>
              </c:numCache>
            </c:numRef>
          </c:val>
          <c:extLst>
            <c:ext xmlns:c16="http://schemas.microsoft.com/office/drawing/2014/chart" uri="{C3380CC4-5D6E-409C-BE32-E72D297353CC}">
              <c16:uniqueId val="{00000002-17DD-40EB-8028-9F37BDF83959}"/>
            </c:ext>
          </c:extLst>
        </c:ser>
        <c:ser>
          <c:idx val="3"/>
          <c:order val="3"/>
          <c:tx>
            <c:strRef>
              <c:f>'column chart'!$E$1</c:f>
              <c:strCache>
                <c:ptCount val="1"/>
                <c:pt idx="0">
                  <c:v>Travel</c:v>
                </c:pt>
              </c:strCache>
            </c:strRef>
          </c:tx>
          <c:spPr>
            <a:solidFill>
              <a:schemeClr val="accent6">
                <a:lumMod val="60000"/>
              </a:schemeClr>
            </a:solidFill>
            <a:ln w="3175">
              <a:solidFill>
                <a:schemeClr val="tx1"/>
              </a:solidFill>
            </a:ln>
            <a:effectLst/>
          </c:spPr>
          <c:invertIfNegative val="0"/>
          <c:cat>
            <c:strRef>
              <c:f>'column chart'!$A$2:$A$4</c:f>
              <c:strCache>
                <c:ptCount val="3"/>
                <c:pt idx="0">
                  <c:v>FY21 ACTUAL</c:v>
                </c:pt>
                <c:pt idx="1">
                  <c:v>FY22 EOB as of 12-1-21</c:v>
                </c:pt>
                <c:pt idx="2">
                  <c:v>FY23 RECOMMENDED</c:v>
                </c:pt>
              </c:strCache>
            </c:strRef>
          </c:cat>
          <c:val>
            <c:numRef>
              <c:f>'column chart'!$E$2:$E$4</c:f>
              <c:numCache>
                <c:formatCode>_("$"* #,##0_);_("$"* \(#,##0\);_("$"* "-"??_);_(@_)</c:formatCode>
                <c:ptCount val="3"/>
                <c:pt idx="0">
                  <c:v>50016</c:v>
                </c:pt>
                <c:pt idx="1">
                  <c:v>136589</c:v>
                </c:pt>
                <c:pt idx="2">
                  <c:v>156589</c:v>
                </c:pt>
              </c:numCache>
            </c:numRef>
          </c:val>
          <c:extLst>
            <c:ext xmlns:c16="http://schemas.microsoft.com/office/drawing/2014/chart" uri="{C3380CC4-5D6E-409C-BE32-E72D297353CC}">
              <c16:uniqueId val="{00000003-17DD-40EB-8028-9F37BDF83959}"/>
            </c:ext>
          </c:extLst>
        </c:ser>
        <c:ser>
          <c:idx val="4"/>
          <c:order val="4"/>
          <c:tx>
            <c:strRef>
              <c:f>'column chart'!$F$1</c:f>
              <c:strCache>
                <c:ptCount val="1"/>
                <c:pt idx="0">
                  <c:v>Operating Services</c:v>
                </c:pt>
              </c:strCache>
            </c:strRef>
          </c:tx>
          <c:spPr>
            <a:solidFill>
              <a:schemeClr val="accent5">
                <a:lumMod val="60000"/>
              </a:schemeClr>
            </a:solidFill>
            <a:ln w="3175">
              <a:solidFill>
                <a:schemeClr val="tx1"/>
              </a:solidFill>
            </a:ln>
            <a:effectLst/>
          </c:spPr>
          <c:invertIfNegative val="0"/>
          <c:cat>
            <c:strRef>
              <c:f>'column chart'!$A$2:$A$4</c:f>
              <c:strCache>
                <c:ptCount val="3"/>
                <c:pt idx="0">
                  <c:v>FY21 ACTUAL</c:v>
                </c:pt>
                <c:pt idx="1">
                  <c:v>FY22 EOB as of 12-1-21</c:v>
                </c:pt>
                <c:pt idx="2">
                  <c:v>FY23 RECOMMENDED</c:v>
                </c:pt>
              </c:strCache>
            </c:strRef>
          </c:cat>
          <c:val>
            <c:numRef>
              <c:f>'column chart'!$F$2:$F$4</c:f>
              <c:numCache>
                <c:formatCode>_("$"* #,##0_);_("$"* \(#,##0\);_("$"* "-"??_);_(@_)</c:formatCode>
                <c:ptCount val="3"/>
                <c:pt idx="0">
                  <c:v>289241</c:v>
                </c:pt>
                <c:pt idx="1">
                  <c:v>424912</c:v>
                </c:pt>
                <c:pt idx="2">
                  <c:v>429465</c:v>
                </c:pt>
              </c:numCache>
            </c:numRef>
          </c:val>
          <c:extLst>
            <c:ext xmlns:c16="http://schemas.microsoft.com/office/drawing/2014/chart" uri="{C3380CC4-5D6E-409C-BE32-E72D297353CC}">
              <c16:uniqueId val="{00000004-17DD-40EB-8028-9F37BDF83959}"/>
            </c:ext>
          </c:extLst>
        </c:ser>
        <c:ser>
          <c:idx val="5"/>
          <c:order val="5"/>
          <c:tx>
            <c:strRef>
              <c:f>'column chart'!$G$1</c:f>
              <c:strCache>
                <c:ptCount val="1"/>
                <c:pt idx="0">
                  <c:v>Supplies</c:v>
                </c:pt>
              </c:strCache>
            </c:strRef>
          </c:tx>
          <c:spPr>
            <a:solidFill>
              <a:schemeClr val="accent4">
                <a:lumMod val="60000"/>
              </a:schemeClr>
            </a:solidFill>
            <a:ln w="3175">
              <a:solidFill>
                <a:schemeClr val="tx1"/>
              </a:solidFill>
            </a:ln>
            <a:effectLst/>
          </c:spPr>
          <c:invertIfNegative val="0"/>
          <c:cat>
            <c:strRef>
              <c:f>'column chart'!$A$2:$A$4</c:f>
              <c:strCache>
                <c:ptCount val="3"/>
                <c:pt idx="0">
                  <c:v>FY21 ACTUAL</c:v>
                </c:pt>
                <c:pt idx="1">
                  <c:v>FY22 EOB as of 12-1-21</c:v>
                </c:pt>
                <c:pt idx="2">
                  <c:v>FY23 RECOMMENDED</c:v>
                </c:pt>
              </c:strCache>
            </c:strRef>
          </c:cat>
          <c:val>
            <c:numRef>
              <c:f>'column chart'!$G$2:$G$4</c:f>
              <c:numCache>
                <c:formatCode>_("$"* #,##0_);_("$"* \(#,##0\);_("$"* "-"??_);_(@_)</c:formatCode>
                <c:ptCount val="3"/>
                <c:pt idx="0">
                  <c:v>43475</c:v>
                </c:pt>
                <c:pt idx="1">
                  <c:v>82750</c:v>
                </c:pt>
                <c:pt idx="2">
                  <c:v>83750</c:v>
                </c:pt>
              </c:numCache>
            </c:numRef>
          </c:val>
          <c:extLst>
            <c:ext xmlns:c16="http://schemas.microsoft.com/office/drawing/2014/chart" uri="{C3380CC4-5D6E-409C-BE32-E72D297353CC}">
              <c16:uniqueId val="{00000005-17DD-40EB-8028-9F37BDF83959}"/>
            </c:ext>
          </c:extLst>
        </c:ser>
        <c:ser>
          <c:idx val="6"/>
          <c:order val="6"/>
          <c:tx>
            <c:strRef>
              <c:f>'column chart'!$H$1</c:f>
              <c:strCache>
                <c:ptCount val="1"/>
                <c:pt idx="0">
                  <c:v>Professional Services</c:v>
                </c:pt>
              </c:strCache>
            </c:strRef>
          </c:tx>
          <c:spPr>
            <a:solidFill>
              <a:schemeClr val="accent6">
                <a:lumMod val="80000"/>
                <a:lumOff val="20000"/>
              </a:schemeClr>
            </a:solidFill>
            <a:ln w="3175">
              <a:solidFill>
                <a:schemeClr val="tx1"/>
              </a:solidFill>
            </a:ln>
            <a:effectLst/>
          </c:spPr>
          <c:invertIfNegative val="0"/>
          <c:cat>
            <c:strRef>
              <c:f>'column chart'!$A$2:$A$4</c:f>
              <c:strCache>
                <c:ptCount val="3"/>
                <c:pt idx="0">
                  <c:v>FY21 ACTUAL</c:v>
                </c:pt>
                <c:pt idx="1">
                  <c:v>FY22 EOB as of 12-1-21</c:v>
                </c:pt>
                <c:pt idx="2">
                  <c:v>FY23 RECOMMENDED</c:v>
                </c:pt>
              </c:strCache>
            </c:strRef>
          </c:cat>
          <c:val>
            <c:numRef>
              <c:f>'column chart'!$H$2:$H$4</c:f>
              <c:numCache>
                <c:formatCode>_("$"* #,##0_);_("$"* \(#,##0\);_("$"* "-"??_);_(@_)</c:formatCode>
                <c:ptCount val="3"/>
                <c:pt idx="0">
                  <c:v>9834</c:v>
                </c:pt>
                <c:pt idx="1">
                  <c:v>120964</c:v>
                </c:pt>
                <c:pt idx="2">
                  <c:v>230964</c:v>
                </c:pt>
              </c:numCache>
            </c:numRef>
          </c:val>
          <c:extLst>
            <c:ext xmlns:c16="http://schemas.microsoft.com/office/drawing/2014/chart" uri="{C3380CC4-5D6E-409C-BE32-E72D297353CC}">
              <c16:uniqueId val="{00000006-17DD-40EB-8028-9F37BDF83959}"/>
            </c:ext>
          </c:extLst>
        </c:ser>
        <c:ser>
          <c:idx val="7"/>
          <c:order val="7"/>
          <c:tx>
            <c:strRef>
              <c:f>'column chart'!$I$1</c:f>
              <c:strCache>
                <c:ptCount val="1"/>
                <c:pt idx="0">
                  <c:v>Other Charges</c:v>
                </c:pt>
              </c:strCache>
            </c:strRef>
          </c:tx>
          <c:spPr>
            <a:solidFill>
              <a:schemeClr val="accent5">
                <a:lumMod val="80000"/>
                <a:lumOff val="20000"/>
              </a:schemeClr>
            </a:solidFill>
            <a:ln w="3175">
              <a:solidFill>
                <a:schemeClr val="tx1"/>
              </a:solidFill>
            </a:ln>
            <a:effectLst/>
          </c:spPr>
          <c:invertIfNegative val="0"/>
          <c:cat>
            <c:strRef>
              <c:f>'column chart'!$A$2:$A$4</c:f>
              <c:strCache>
                <c:ptCount val="3"/>
                <c:pt idx="0">
                  <c:v>FY21 ACTUAL</c:v>
                </c:pt>
                <c:pt idx="1">
                  <c:v>FY22 EOB as of 12-1-21</c:v>
                </c:pt>
                <c:pt idx="2">
                  <c:v>FY23 RECOMMENDED</c:v>
                </c:pt>
              </c:strCache>
            </c:strRef>
          </c:cat>
          <c:val>
            <c:numRef>
              <c:f>'column chart'!$I$2:$I$4</c:f>
              <c:numCache>
                <c:formatCode>_("$"* #,##0_);_("$"* \(#,##0\);_("$"* "-"??_);_(@_)</c:formatCode>
                <c:ptCount val="3"/>
                <c:pt idx="0">
                  <c:v>5997662</c:v>
                </c:pt>
                <c:pt idx="1">
                  <c:v>6122736</c:v>
                </c:pt>
                <c:pt idx="2">
                  <c:v>6122736</c:v>
                </c:pt>
              </c:numCache>
            </c:numRef>
          </c:val>
          <c:extLst>
            <c:ext xmlns:c16="http://schemas.microsoft.com/office/drawing/2014/chart" uri="{C3380CC4-5D6E-409C-BE32-E72D297353CC}">
              <c16:uniqueId val="{00000007-17DD-40EB-8028-9F37BDF83959}"/>
            </c:ext>
          </c:extLst>
        </c:ser>
        <c:ser>
          <c:idx val="8"/>
          <c:order val="8"/>
          <c:tx>
            <c:strRef>
              <c:f>'column chart'!$J$1</c:f>
              <c:strCache>
                <c:ptCount val="1"/>
                <c:pt idx="0">
                  <c:v>Debt Service</c:v>
                </c:pt>
              </c:strCache>
            </c:strRef>
          </c:tx>
          <c:spPr>
            <a:solidFill>
              <a:schemeClr val="accent4">
                <a:lumMod val="80000"/>
                <a:lumOff val="20000"/>
              </a:schemeClr>
            </a:solidFill>
            <a:ln w="3175">
              <a:solidFill>
                <a:schemeClr val="tx1"/>
              </a:solidFill>
            </a:ln>
            <a:effectLst/>
          </c:spPr>
          <c:invertIfNegative val="0"/>
          <c:cat>
            <c:strRef>
              <c:f>'column chart'!$A$2:$A$4</c:f>
              <c:strCache>
                <c:ptCount val="3"/>
                <c:pt idx="0">
                  <c:v>FY21 ACTUAL</c:v>
                </c:pt>
                <c:pt idx="1">
                  <c:v>FY22 EOB as of 12-1-21</c:v>
                </c:pt>
                <c:pt idx="2">
                  <c:v>FY23 RECOMMENDED</c:v>
                </c:pt>
              </c:strCache>
            </c:strRef>
          </c:cat>
          <c:val>
            <c:numRef>
              <c:f>'column chart'!$J$2:$J$4</c:f>
              <c:numCache>
                <c:formatCode>_("$"* #,##0_);_("$"* \(#,##0\);_("$"* "-"??_);_(@_)</c:formatCode>
                <c:ptCount val="3"/>
                <c:pt idx="0">
                  <c:v>0</c:v>
                </c:pt>
                <c:pt idx="1">
                  <c:v>0</c:v>
                </c:pt>
                <c:pt idx="2">
                  <c:v>0</c:v>
                </c:pt>
              </c:numCache>
            </c:numRef>
          </c:val>
          <c:extLst>
            <c:ext xmlns:c16="http://schemas.microsoft.com/office/drawing/2014/chart" uri="{C3380CC4-5D6E-409C-BE32-E72D297353CC}">
              <c16:uniqueId val="{00000008-17DD-40EB-8028-9F37BDF83959}"/>
            </c:ext>
          </c:extLst>
        </c:ser>
        <c:ser>
          <c:idx val="9"/>
          <c:order val="9"/>
          <c:tx>
            <c:strRef>
              <c:f>'column chart'!$K$1</c:f>
              <c:strCache>
                <c:ptCount val="1"/>
                <c:pt idx="0">
                  <c:v>Interagency Transfers</c:v>
                </c:pt>
              </c:strCache>
            </c:strRef>
          </c:tx>
          <c:spPr>
            <a:solidFill>
              <a:schemeClr val="accent6">
                <a:lumMod val="80000"/>
              </a:schemeClr>
            </a:solidFill>
            <a:ln w="3175">
              <a:solidFill>
                <a:schemeClr val="tx1"/>
              </a:solidFill>
            </a:ln>
            <a:effectLst/>
          </c:spPr>
          <c:invertIfNegative val="0"/>
          <c:cat>
            <c:strRef>
              <c:f>'column chart'!$A$2:$A$4</c:f>
              <c:strCache>
                <c:ptCount val="3"/>
                <c:pt idx="0">
                  <c:v>FY21 ACTUAL</c:v>
                </c:pt>
                <c:pt idx="1">
                  <c:v>FY22 EOB as of 12-1-21</c:v>
                </c:pt>
                <c:pt idx="2">
                  <c:v>FY23 RECOMMENDED</c:v>
                </c:pt>
              </c:strCache>
            </c:strRef>
          </c:cat>
          <c:val>
            <c:numRef>
              <c:f>'column chart'!$K$2:$K$4</c:f>
              <c:numCache>
                <c:formatCode>_("$"* #,##0_);_("$"* \(#,##0\);_("$"* "-"??_);_(@_)</c:formatCode>
                <c:ptCount val="3"/>
                <c:pt idx="0">
                  <c:v>1117861</c:v>
                </c:pt>
                <c:pt idx="1">
                  <c:v>1625284</c:v>
                </c:pt>
                <c:pt idx="2">
                  <c:v>1643016</c:v>
                </c:pt>
              </c:numCache>
            </c:numRef>
          </c:val>
          <c:extLst>
            <c:ext xmlns:c16="http://schemas.microsoft.com/office/drawing/2014/chart" uri="{C3380CC4-5D6E-409C-BE32-E72D297353CC}">
              <c16:uniqueId val="{00000009-17DD-40EB-8028-9F37BDF83959}"/>
            </c:ext>
          </c:extLst>
        </c:ser>
        <c:ser>
          <c:idx val="10"/>
          <c:order val="10"/>
          <c:tx>
            <c:strRef>
              <c:f>'column chart'!$L$1</c:f>
              <c:strCache>
                <c:ptCount val="1"/>
                <c:pt idx="0">
                  <c:v>Acquisitions</c:v>
                </c:pt>
              </c:strCache>
            </c:strRef>
          </c:tx>
          <c:spPr>
            <a:solidFill>
              <a:schemeClr val="accent5">
                <a:lumMod val="80000"/>
              </a:schemeClr>
            </a:solidFill>
            <a:ln w="3175">
              <a:solidFill>
                <a:schemeClr val="tx1"/>
              </a:solidFill>
            </a:ln>
            <a:effectLst/>
          </c:spPr>
          <c:invertIfNegative val="0"/>
          <c:cat>
            <c:strRef>
              <c:f>'column chart'!$A$2:$A$4</c:f>
              <c:strCache>
                <c:ptCount val="3"/>
                <c:pt idx="0">
                  <c:v>FY21 ACTUAL</c:v>
                </c:pt>
                <c:pt idx="1">
                  <c:v>FY22 EOB as of 12-1-21</c:v>
                </c:pt>
                <c:pt idx="2">
                  <c:v>FY23 RECOMMENDED</c:v>
                </c:pt>
              </c:strCache>
            </c:strRef>
          </c:cat>
          <c:val>
            <c:numRef>
              <c:f>'column chart'!$L$2:$L$4</c:f>
              <c:numCache>
                <c:formatCode>_("$"* #,##0_);_("$"* \(#,##0\);_("$"* "-"??_);_(@_)</c:formatCode>
                <c:ptCount val="3"/>
                <c:pt idx="0">
                  <c:v>3155</c:v>
                </c:pt>
                <c:pt idx="1">
                  <c:v>20000</c:v>
                </c:pt>
                <c:pt idx="2">
                  <c:v>55000</c:v>
                </c:pt>
              </c:numCache>
            </c:numRef>
          </c:val>
          <c:extLst>
            <c:ext xmlns:c16="http://schemas.microsoft.com/office/drawing/2014/chart" uri="{C3380CC4-5D6E-409C-BE32-E72D297353CC}">
              <c16:uniqueId val="{0000000A-17DD-40EB-8028-9F37BDF83959}"/>
            </c:ext>
          </c:extLst>
        </c:ser>
        <c:ser>
          <c:idx val="11"/>
          <c:order val="11"/>
          <c:tx>
            <c:strRef>
              <c:f>'column chart'!$M$1</c:f>
              <c:strCache>
                <c:ptCount val="1"/>
                <c:pt idx="0">
                  <c:v>Major Repairs</c:v>
                </c:pt>
              </c:strCache>
            </c:strRef>
          </c:tx>
          <c:spPr>
            <a:solidFill>
              <a:schemeClr val="accent4">
                <a:lumMod val="80000"/>
              </a:schemeClr>
            </a:solidFill>
            <a:ln w="3175">
              <a:solidFill>
                <a:schemeClr val="tx1"/>
              </a:solidFill>
            </a:ln>
            <a:effectLst/>
          </c:spPr>
          <c:invertIfNegative val="0"/>
          <c:cat>
            <c:strRef>
              <c:f>'column chart'!$A$2:$A$4</c:f>
              <c:strCache>
                <c:ptCount val="3"/>
                <c:pt idx="0">
                  <c:v>FY21 ACTUAL</c:v>
                </c:pt>
                <c:pt idx="1">
                  <c:v>FY22 EOB as of 12-1-21</c:v>
                </c:pt>
                <c:pt idx="2">
                  <c:v>FY23 RECOMMENDED</c:v>
                </c:pt>
              </c:strCache>
            </c:strRef>
          </c:cat>
          <c:val>
            <c:numRef>
              <c:f>'column chart'!$M$2:$M$4</c:f>
              <c:numCache>
                <c:formatCode>_("$"* #,##0_);_("$"* \(#,##0\);_("$"* "-"??_);_(@_)</c:formatCode>
                <c:ptCount val="3"/>
                <c:pt idx="0">
                  <c:v>0</c:v>
                </c:pt>
                <c:pt idx="1">
                  <c:v>0</c:v>
                </c:pt>
                <c:pt idx="2">
                  <c:v>0</c:v>
                </c:pt>
              </c:numCache>
            </c:numRef>
          </c:val>
          <c:extLst>
            <c:ext xmlns:c16="http://schemas.microsoft.com/office/drawing/2014/chart" uri="{C3380CC4-5D6E-409C-BE32-E72D297353CC}">
              <c16:uniqueId val="{0000000B-17DD-40EB-8028-9F37BDF83959}"/>
            </c:ext>
          </c:extLst>
        </c:ser>
        <c:dLbls>
          <c:showLegendKey val="0"/>
          <c:showVal val="0"/>
          <c:showCatName val="0"/>
          <c:showSerName val="0"/>
          <c:showPercent val="0"/>
          <c:showBubbleSize val="0"/>
        </c:dLbls>
        <c:gapWidth val="150"/>
        <c:axId val="1903744176"/>
        <c:axId val="1899276992"/>
      </c:barChart>
      <c:catAx>
        <c:axId val="1903744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mbria" panose="02040503050406030204" pitchFamily="18" charset="0"/>
                <a:ea typeface="+mn-ea"/>
                <a:cs typeface="+mn-cs"/>
              </a:defRPr>
            </a:pPr>
            <a:endParaRPr lang="en-US"/>
          </a:p>
        </c:txPr>
        <c:crossAx val="1899276992"/>
        <c:crosses val="autoZero"/>
        <c:auto val="1"/>
        <c:lblAlgn val="ctr"/>
        <c:lblOffset val="100"/>
        <c:noMultiLvlLbl val="0"/>
      </c:catAx>
      <c:valAx>
        <c:axId val="189927699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ambria" panose="02040503050406030204" pitchFamily="18" charset="0"/>
                <a:ea typeface="+mn-ea"/>
                <a:cs typeface="+mn-cs"/>
              </a:defRPr>
            </a:pPr>
            <a:endParaRPr lang="en-US"/>
          </a:p>
        </c:txPr>
        <c:crossAx val="19037441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solidFill>
                <a:latin typeface="Cambria" panose="02040503050406030204" pitchFamily="18" charset="0"/>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Cambria" panose="02040503050406030204" pitchFamily="18" charset="0"/>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Cambria" panose="02040503050406030204" pitchFamily="18" charset="0"/>
                <a:ea typeface="+mn-ea"/>
                <a:cs typeface="+mn-cs"/>
              </a:defRPr>
            </a:pPr>
            <a:r>
              <a:rPr lang="en-US" sz="1200" b="1"/>
              <a:t>Number </a:t>
            </a:r>
          </a:p>
          <a:p>
            <a:pPr>
              <a:defRPr sz="1200" b="1"/>
            </a:pPr>
            <a:r>
              <a:rPr lang="en-US" sz="1200" b="1"/>
              <a:t>and </a:t>
            </a:r>
          </a:p>
          <a:p>
            <a:pPr>
              <a:defRPr sz="1200" b="1"/>
            </a:pPr>
            <a:r>
              <a:rPr lang="en-US" sz="1200" b="1"/>
              <a:t>Types </a:t>
            </a:r>
          </a:p>
          <a:p>
            <a:pPr>
              <a:defRPr sz="1200" b="1"/>
            </a:pPr>
            <a:r>
              <a:rPr lang="en-US" sz="1200" b="1"/>
              <a:t>of </a:t>
            </a:r>
          </a:p>
          <a:p>
            <a:pPr>
              <a:defRPr sz="1200" b="1"/>
            </a:pPr>
            <a:r>
              <a:rPr lang="en-US" sz="1200" b="1"/>
              <a:t>Positions</a:t>
            </a:r>
          </a:p>
        </c:rich>
      </c:tx>
      <c:layout>
        <c:manualLayout>
          <c:xMode val="edge"/>
          <c:yMode val="edge"/>
          <c:x val="5.3218707469848553E-2"/>
          <c:y val="0.2159270678763931"/>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Cambria" panose="02040503050406030204" pitchFamily="18" charset="0"/>
              <a:ea typeface="+mn-ea"/>
              <a:cs typeface="+mn-cs"/>
            </a:defRPr>
          </a:pPr>
          <a:endParaRPr lang="en-US"/>
        </a:p>
      </c:txPr>
    </c:title>
    <c:autoTitleDeleted val="0"/>
    <c:plotArea>
      <c:layout>
        <c:manualLayout>
          <c:layoutTarget val="inner"/>
          <c:xMode val="edge"/>
          <c:yMode val="edge"/>
          <c:x val="0.26799532502841272"/>
          <c:y val="0.13343815343190976"/>
          <c:w val="0.71056083695130956"/>
          <c:h val="0.63356562854662113"/>
        </c:manualLayout>
      </c:layout>
      <c:barChart>
        <c:barDir val="col"/>
        <c:grouping val="clustered"/>
        <c:varyColors val="0"/>
        <c:ser>
          <c:idx val="0"/>
          <c:order val="0"/>
          <c:tx>
            <c:strRef>
              <c:f>Sheet1!$B$1</c:f>
              <c:strCache>
                <c:ptCount val="1"/>
                <c:pt idx="0">
                  <c:v>Total FTEs (1st July Report)</c:v>
                </c:pt>
              </c:strCache>
            </c:strRef>
          </c:tx>
          <c:spPr>
            <a:solidFill>
              <a:schemeClr val="tx2">
                <a:lumMod val="50000"/>
              </a:schemeClr>
            </a:solidFill>
            <a:ln>
              <a:solidFill>
                <a:schemeClr val="tx1"/>
              </a:solidFill>
            </a:ln>
            <a:effectLst/>
          </c:spPr>
          <c:invertIfNegative val="0"/>
          <c:cat>
            <c:strRef>
              <c:f>Sheet1!$A$2:$A$6</c:f>
              <c:strCache>
                <c:ptCount val="4"/>
                <c:pt idx="0">
                  <c:v>2020</c:v>
                </c:pt>
                <c:pt idx="1">
                  <c:v>2021</c:v>
                </c:pt>
                <c:pt idx="2">
                  <c:v>2022</c:v>
                </c:pt>
                <c:pt idx="3">
                  <c:v>2023 REC</c:v>
                </c:pt>
              </c:strCache>
            </c:strRef>
          </c:cat>
          <c:val>
            <c:numRef>
              <c:f>Sheet1!$B$2:$B$6</c:f>
              <c:numCache>
                <c:formatCode>_(* #,##0_);_(* \(#,##0\);_(* "-"??_);_(@_)</c:formatCode>
                <c:ptCount val="4"/>
                <c:pt idx="0">
                  <c:v>76</c:v>
                </c:pt>
                <c:pt idx="1">
                  <c:v>78</c:v>
                </c:pt>
                <c:pt idx="2">
                  <c:v>77</c:v>
                </c:pt>
              </c:numCache>
            </c:numRef>
          </c:val>
          <c:extLst>
            <c:ext xmlns:c16="http://schemas.microsoft.com/office/drawing/2014/chart" uri="{C3380CC4-5D6E-409C-BE32-E72D297353CC}">
              <c16:uniqueId val="{00000000-DE31-4D0E-B008-499460011ABB}"/>
            </c:ext>
          </c:extLst>
        </c:ser>
        <c:ser>
          <c:idx val="1"/>
          <c:order val="1"/>
          <c:tx>
            <c:strRef>
              <c:f>Sheet1!$C$1</c:f>
              <c:strCache>
                <c:ptCount val="1"/>
                <c:pt idx="0">
                  <c:v>Authorized T.O. Positions</c:v>
                </c:pt>
              </c:strCache>
            </c:strRef>
          </c:tx>
          <c:spPr>
            <a:solidFill>
              <a:srgbClr val="9A0000"/>
            </a:solidFill>
            <a:ln>
              <a:solidFill>
                <a:schemeClr val="tx1"/>
              </a:solidFill>
            </a:ln>
            <a:effectLst/>
          </c:spPr>
          <c:invertIfNegative val="0"/>
          <c:cat>
            <c:strRef>
              <c:f>Sheet1!$A$2:$A$6</c:f>
              <c:strCache>
                <c:ptCount val="4"/>
                <c:pt idx="0">
                  <c:v>2020</c:v>
                </c:pt>
                <c:pt idx="1">
                  <c:v>2021</c:v>
                </c:pt>
                <c:pt idx="2">
                  <c:v>2022</c:v>
                </c:pt>
                <c:pt idx="3">
                  <c:v>2023 REC</c:v>
                </c:pt>
              </c:strCache>
            </c:strRef>
          </c:cat>
          <c:val>
            <c:numRef>
              <c:f>Sheet1!$C$2:$C$6</c:f>
              <c:numCache>
                <c:formatCode>_(* #,##0_);_(* \(#,##0\);_(* "-"??_);_(@_)</c:formatCode>
                <c:ptCount val="4"/>
                <c:pt idx="0">
                  <c:v>82</c:v>
                </c:pt>
                <c:pt idx="1">
                  <c:v>82</c:v>
                </c:pt>
                <c:pt idx="2">
                  <c:v>82</c:v>
                </c:pt>
                <c:pt idx="3">
                  <c:v>89</c:v>
                </c:pt>
              </c:numCache>
            </c:numRef>
          </c:val>
          <c:extLst>
            <c:ext xmlns:c16="http://schemas.microsoft.com/office/drawing/2014/chart" uri="{C3380CC4-5D6E-409C-BE32-E72D297353CC}">
              <c16:uniqueId val="{00000001-DE31-4D0E-B008-499460011ABB}"/>
            </c:ext>
          </c:extLst>
        </c:ser>
        <c:ser>
          <c:idx val="2"/>
          <c:order val="2"/>
          <c:tx>
            <c:strRef>
              <c:f>Sheet1!$D$1</c:f>
              <c:strCache>
                <c:ptCount val="1"/>
                <c:pt idx="0">
                  <c:v>Other Charges Positions</c:v>
                </c:pt>
              </c:strCache>
            </c:strRef>
          </c:tx>
          <c:spPr>
            <a:solidFill>
              <a:schemeClr val="accent4">
                <a:lumMod val="75000"/>
              </a:schemeClr>
            </a:solidFill>
            <a:ln>
              <a:solidFill>
                <a:schemeClr val="tx1"/>
              </a:solidFill>
            </a:ln>
            <a:effectLst/>
          </c:spPr>
          <c:invertIfNegative val="0"/>
          <c:cat>
            <c:strRef>
              <c:f>Sheet1!$A$2:$A$6</c:f>
              <c:strCache>
                <c:ptCount val="4"/>
                <c:pt idx="0">
                  <c:v>2020</c:v>
                </c:pt>
                <c:pt idx="1">
                  <c:v>2021</c:v>
                </c:pt>
                <c:pt idx="2">
                  <c:v>2022</c:v>
                </c:pt>
                <c:pt idx="3">
                  <c:v>2023 REC</c:v>
                </c:pt>
              </c:strCache>
            </c:strRef>
          </c:cat>
          <c:val>
            <c:numRef>
              <c:f>Sheet1!$D$2:$D$6</c:f>
              <c:numCache>
                <c:formatCode>_(* #,##0_);_(* \(#,##0\);_(* "-"??_);_(@_)</c:formatCode>
                <c:ptCount val="4"/>
                <c:pt idx="0">
                  <c:v>0</c:v>
                </c:pt>
                <c:pt idx="1">
                  <c:v>0</c:v>
                </c:pt>
                <c:pt idx="2">
                  <c:v>0</c:v>
                </c:pt>
                <c:pt idx="3">
                  <c:v>0</c:v>
                </c:pt>
              </c:numCache>
            </c:numRef>
          </c:val>
          <c:extLst>
            <c:ext xmlns:c16="http://schemas.microsoft.com/office/drawing/2014/chart" uri="{C3380CC4-5D6E-409C-BE32-E72D297353CC}">
              <c16:uniqueId val="{00000002-DE31-4D0E-B008-499460011ABB}"/>
            </c:ext>
          </c:extLst>
        </c:ser>
        <c:dLbls>
          <c:showLegendKey val="0"/>
          <c:showVal val="0"/>
          <c:showCatName val="0"/>
          <c:showSerName val="0"/>
          <c:showPercent val="0"/>
          <c:showBubbleSize val="0"/>
        </c:dLbls>
        <c:gapWidth val="150"/>
        <c:axId val="241625984"/>
        <c:axId val="241625328"/>
      </c:barChart>
      <c:catAx>
        <c:axId val="24162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Cambria" panose="02040503050406030204" pitchFamily="18" charset="0"/>
                <a:ea typeface="+mn-ea"/>
                <a:cs typeface="+mn-cs"/>
              </a:defRPr>
            </a:pPr>
            <a:endParaRPr lang="en-US"/>
          </a:p>
        </c:txPr>
        <c:crossAx val="241625328"/>
        <c:crosses val="autoZero"/>
        <c:auto val="1"/>
        <c:lblAlgn val="ctr"/>
        <c:lblOffset val="100"/>
        <c:noMultiLvlLbl val="0"/>
      </c:catAx>
      <c:valAx>
        <c:axId val="24162532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Cambria" panose="02040503050406030204" pitchFamily="18" charset="0"/>
                <a:ea typeface="+mn-ea"/>
                <a:cs typeface="+mn-cs"/>
              </a:defRPr>
            </a:pPr>
            <a:endParaRPr lang="en-US"/>
          </a:p>
        </c:txPr>
        <c:crossAx val="2416259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tx1"/>
                </a:solidFill>
                <a:latin typeface="Cambria" panose="02040503050406030204" pitchFamily="18" charset="0"/>
                <a:ea typeface="+mn-ea"/>
                <a:cs typeface="+mn-cs"/>
              </a:defRPr>
            </a:pPr>
            <a:endParaRPr lang="en-US"/>
          </a:p>
        </c:txPr>
      </c:dTable>
      <c:spPr>
        <a:noFill/>
        <a:ln>
          <a:noFill/>
        </a:ln>
        <a:effectLst/>
      </c:spPr>
    </c:plotArea>
    <c:plotVisOnly val="1"/>
    <c:dispBlanksAs val="gap"/>
    <c:showDLblsOverMax val="0"/>
  </c:chart>
  <c:spPr>
    <a:noFill/>
    <a:ln>
      <a:solidFill>
        <a:schemeClr val="tx1"/>
      </a:solidFill>
    </a:ln>
    <a:effectLst/>
  </c:spPr>
  <c:txPr>
    <a:bodyPr/>
    <a:lstStyle/>
    <a:p>
      <a:pPr>
        <a:defRPr sz="800">
          <a:solidFill>
            <a:schemeClr val="tx1"/>
          </a:solidFill>
          <a:latin typeface="Cambria" panose="020405030504060302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solidFill>
                <a:latin typeface="Cambria" panose="02040503050406030204" pitchFamily="18" charset="0"/>
                <a:ea typeface="+mn-ea"/>
                <a:cs typeface="+mn-cs"/>
              </a:defRPr>
            </a:pPr>
            <a:r>
              <a:rPr lang="en-US" sz="1100" b="1" dirty="0"/>
              <a:t>FY23 Agency Employees </a:t>
            </a:r>
          </a:p>
          <a:p>
            <a:pPr>
              <a:defRPr sz="1100" b="1"/>
            </a:pPr>
            <a:r>
              <a:rPr lang="en-US" sz="1100" b="1" dirty="0"/>
              <a:t>as a portion of </a:t>
            </a:r>
          </a:p>
          <a:p>
            <a:pPr>
              <a:defRPr sz="1100" b="1"/>
            </a:pPr>
            <a:r>
              <a:rPr lang="en-US" sz="1100" b="1" dirty="0"/>
              <a:t>FY23 Total Department Employees</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solidFill>
              <a:latin typeface="Cambria" panose="02040503050406030204" pitchFamily="18" charset="0"/>
              <a:ea typeface="+mn-ea"/>
              <a:cs typeface="+mn-cs"/>
            </a:defRPr>
          </a:pPr>
          <a:endParaRPr lang="en-US"/>
        </a:p>
      </c:txPr>
    </c:title>
    <c:autoTitleDeleted val="0"/>
    <c:plotArea>
      <c:layout/>
      <c:pieChart>
        <c:varyColors val="1"/>
        <c:ser>
          <c:idx val="0"/>
          <c:order val="0"/>
          <c:tx>
            <c:strRef>
              <c:f>Sheet1!$B$1</c:f>
              <c:strCache>
                <c:ptCount val="1"/>
                <c:pt idx="0">
                  <c:v>Employees</c:v>
                </c:pt>
              </c:strCache>
            </c:strRef>
          </c:tx>
          <c:spPr>
            <a:ln w="3175">
              <a:solidFill>
                <a:schemeClr val="tx1"/>
              </a:solidFill>
            </a:ln>
          </c:spPr>
          <c:dPt>
            <c:idx val="0"/>
            <c:bubble3D val="0"/>
            <c:spPr>
              <a:solidFill>
                <a:schemeClr val="accent1"/>
              </a:solidFill>
              <a:ln w="3175">
                <a:solidFill>
                  <a:schemeClr val="tx1"/>
                </a:solidFill>
              </a:ln>
              <a:effectLst/>
            </c:spPr>
            <c:extLst>
              <c:ext xmlns:c16="http://schemas.microsoft.com/office/drawing/2014/chart" uri="{C3380CC4-5D6E-409C-BE32-E72D297353CC}">
                <c16:uniqueId val="{00000001-D9EE-1D40-8A26-FCC76868769C}"/>
              </c:ext>
            </c:extLst>
          </c:dPt>
          <c:dPt>
            <c:idx val="1"/>
            <c:bubble3D val="0"/>
            <c:spPr>
              <a:solidFill>
                <a:schemeClr val="accent2"/>
              </a:solidFill>
              <a:ln w="3175">
                <a:solidFill>
                  <a:schemeClr val="tx1"/>
                </a:solidFill>
              </a:ln>
              <a:effectLst/>
            </c:spPr>
            <c:extLst>
              <c:ext xmlns:c16="http://schemas.microsoft.com/office/drawing/2014/chart" uri="{C3380CC4-5D6E-409C-BE32-E72D297353CC}">
                <c16:uniqueId val="{00000002-D9EE-1D40-8A26-FCC76868769C}"/>
              </c:ext>
            </c:extLst>
          </c:dPt>
          <c:dLbls>
            <c:dLbl>
              <c:idx val="0"/>
              <c:layout>
                <c:manualLayout>
                  <c:x val="-3.7971011220469156E-2"/>
                  <c:y val="6.7063286924674254E-2"/>
                </c:manualLayout>
              </c:layout>
              <c:tx>
                <c:rich>
                  <a:bodyPr/>
                  <a:lstStyle/>
                  <a:p>
                    <a:fld id="{B87636B6-9996-B44E-9AAB-532D63161728}" type="CATEGORYNAME">
                      <a:rPr lang="en-US" smtClean="0"/>
                      <a:pPr/>
                      <a:t>[CATEGORY NAME]</a:t>
                    </a:fld>
                    <a:r>
                      <a:rPr lang="en-US" dirty="0"/>
                      <a:t>.</a:t>
                    </a:r>
                    <a:r>
                      <a:rPr lang="en-US" baseline="0" dirty="0"/>
                      <a:t>
</a:t>
                    </a:r>
                    <a:fld id="{640E9A2B-DD75-EA41-834F-52FFE6F5A3D5}" type="VALUE">
                      <a:rPr lang="en-US" baseline="0" dirty="0"/>
                      <a:pPr/>
                      <a:t>[VALUE]</a:t>
                    </a:fld>
                    <a:r>
                      <a:rPr lang="en-US" baseline="0" dirty="0"/>
                      <a:t>
</a:t>
                    </a:r>
                    <a:fld id="{1E269C61-10A0-5648-984C-9079FD163C7C}" type="PERCENTAGE">
                      <a:rPr lang="en-US" baseline="0" dirty="0"/>
                      <a:pPr/>
                      <a:t>[PERCENTAGE]</a:t>
                    </a:fld>
                    <a:endParaRPr lang="en-US" baseline="0" dirty="0"/>
                  </a:p>
                </c:rich>
              </c:tx>
              <c:showLegendKey val="0"/>
              <c:showVal val="1"/>
              <c:showCatName val="1"/>
              <c:showSerName val="0"/>
              <c:showPercent val="1"/>
              <c:showBubbleSize val="0"/>
              <c:separator>
</c:separator>
              <c:extLst>
                <c:ext xmlns:c15="http://schemas.microsoft.com/office/drawing/2012/chart" uri="{CE6537A1-D6FC-4f65-9D91-7224C49458BB}">
                  <c15:layout>
                    <c:manualLayout>
                      <c:w val="0.16661950997969555"/>
                      <c:h val="0.21847793555789308"/>
                    </c:manualLayout>
                  </c15:layout>
                  <c15:dlblFieldTable/>
                  <c15:showDataLabelsRange val="0"/>
                </c:ext>
                <c:ext xmlns:c16="http://schemas.microsoft.com/office/drawing/2014/chart" uri="{C3380CC4-5D6E-409C-BE32-E72D297353CC}">
                  <c16:uniqueId val="{00000001-D9EE-1D40-8A26-FCC76868769C}"/>
                </c:ext>
              </c:extLst>
            </c:dLbl>
            <c:dLbl>
              <c:idx val="1"/>
              <c:layout>
                <c:manualLayout>
                  <c:x val="-1.1247889783925442E-16"/>
                  <c:y val="4.1904754877705166E-3"/>
                </c:manualLayout>
              </c:layout>
              <c:showLegendKey val="0"/>
              <c:showVal val="1"/>
              <c:showCatName val="1"/>
              <c:showSerName val="0"/>
              <c:showPercent val="1"/>
              <c:showBubbleSize val="0"/>
              <c:separator>
</c:separator>
              <c:extLst>
                <c:ext xmlns:c15="http://schemas.microsoft.com/office/drawing/2012/chart" uri="{CE6537A1-D6FC-4f65-9D91-7224C49458BB}">
                  <c15:layout>
                    <c:manualLayout>
                      <c:w val="0.36756974803292752"/>
                      <c:h val="0.1830539744973623"/>
                    </c:manualLayout>
                  </c15:layout>
                </c:ext>
                <c:ext xmlns:c16="http://schemas.microsoft.com/office/drawing/2014/chart" uri="{C3380CC4-5D6E-409C-BE32-E72D297353CC}">
                  <c16:uniqueId val="{00000002-D9EE-1D40-8A26-FCC76868769C}"/>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mbria" panose="02040503050406030204" pitchFamily="18" charset="0"/>
                    <a:ea typeface="+mn-ea"/>
                    <a:cs typeface="+mn-cs"/>
                  </a:defRPr>
                </a:pPr>
                <a:endParaRPr lang="en-US"/>
              </a:p>
            </c:txPr>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Sheet1!$A$2:$A$3</c:f>
              <c:strCache>
                <c:ptCount val="2"/>
                <c:pt idx="0">
                  <c:v>Total Executive Dept</c:v>
                </c:pt>
                <c:pt idx="1">
                  <c:v>LSRC</c:v>
                </c:pt>
              </c:strCache>
            </c:strRef>
          </c:cat>
          <c:val>
            <c:numRef>
              <c:f>Sheet1!$B$2:$B$3</c:f>
              <c:numCache>
                <c:formatCode>_(* #,##0_);_(* \(#,##0\);_(* "-"??_);_(@_)</c:formatCode>
                <c:ptCount val="2"/>
                <c:pt idx="0">
                  <c:v>2108</c:v>
                </c:pt>
                <c:pt idx="1">
                  <c:v>89</c:v>
                </c:pt>
              </c:numCache>
            </c:numRef>
          </c:val>
          <c:extLst>
            <c:ext xmlns:c16="http://schemas.microsoft.com/office/drawing/2014/chart" uri="{C3380CC4-5D6E-409C-BE32-E72D297353CC}">
              <c16:uniqueId val="{00000000-D9EE-1D40-8A26-FCC76868769C}"/>
            </c:ext>
          </c:extLst>
        </c:ser>
        <c:dLbls>
          <c:showLegendKey val="0"/>
          <c:showVal val="0"/>
          <c:showCatName val="0"/>
          <c:showSerName val="0"/>
          <c:showPercent val="0"/>
          <c:showBubbleSize val="0"/>
          <c:showLeaderLines val="0"/>
        </c:dLbls>
        <c:firstSliceAng val="144"/>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latin typeface="Cambria" panose="020405030504060302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spPr>
            <a:ln>
              <a:solidFill>
                <a:schemeClr val="tx1"/>
              </a:solidFill>
            </a:ln>
          </c:spPr>
          <c:dPt>
            <c:idx val="0"/>
            <c:bubble3D val="0"/>
            <c:spPr>
              <a:solidFill>
                <a:srgbClr val="800002"/>
              </a:solidFill>
              <a:ln>
                <a:solidFill>
                  <a:schemeClr val="tx1"/>
                </a:solidFill>
              </a:ln>
            </c:spPr>
            <c:extLst>
              <c:ext xmlns:c16="http://schemas.microsoft.com/office/drawing/2014/chart" uri="{C3380CC4-5D6E-409C-BE32-E72D297353CC}">
                <c16:uniqueId val="{00000001-D348-5B46-8386-C227AB4A9648}"/>
              </c:ext>
            </c:extLst>
          </c:dPt>
          <c:dPt>
            <c:idx val="1"/>
            <c:bubble3D val="0"/>
            <c:spPr>
              <a:solidFill>
                <a:srgbClr val="0F253E"/>
              </a:solidFill>
              <a:ln>
                <a:solidFill>
                  <a:schemeClr val="tx1"/>
                </a:solidFill>
              </a:ln>
            </c:spPr>
            <c:extLst>
              <c:ext xmlns:c16="http://schemas.microsoft.com/office/drawing/2014/chart" uri="{C3380CC4-5D6E-409C-BE32-E72D297353CC}">
                <c16:uniqueId val="{00000003-D348-5B46-8386-C227AB4A9648}"/>
              </c:ext>
            </c:extLst>
          </c:dPt>
          <c:dLbls>
            <c:dLbl>
              <c:idx val="0"/>
              <c:layout>
                <c:manualLayout>
                  <c:x val="0.23336800836912899"/>
                  <c:y val="6.5006664511585597E-3"/>
                </c:manualLayout>
              </c:layou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D348-5B46-8386-C227AB4A9648}"/>
                </c:ext>
              </c:extLst>
            </c:dLbl>
            <c:dLbl>
              <c:idx val="1"/>
              <c:layout>
                <c:manualLayout>
                  <c:x val="-0.14030856746072401"/>
                  <c:y val="-8.6044862971925307E-3"/>
                </c:manualLayout>
              </c:layou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D348-5B46-8386-C227AB4A9648}"/>
                </c:ext>
              </c:extLst>
            </c:dLbl>
            <c:spPr>
              <a:noFill/>
              <a:ln>
                <a:noFill/>
              </a:ln>
              <a:effectLst/>
            </c:spPr>
            <c:txPr>
              <a:bodyPr/>
              <a:lstStyle/>
              <a:p>
                <a:pPr>
                  <a:defRPr sz="1400">
                    <a:solidFill>
                      <a:schemeClr val="bg1"/>
                    </a:solidFill>
                    <a:latin typeface="Cambria"/>
                    <a:cs typeface="Cambria"/>
                  </a:defRPr>
                </a:pPr>
                <a:endParaRPr lang="en-US"/>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Sheet1!$A$2:$A$3</c:f>
              <c:strCache>
                <c:ptCount val="2"/>
                <c:pt idx="0">
                  <c:v>Discretionary</c:v>
                </c:pt>
                <c:pt idx="1">
                  <c:v>Non-Discretionary</c:v>
                </c:pt>
              </c:strCache>
            </c:strRef>
          </c:cat>
          <c:val>
            <c:numRef>
              <c:f>Sheet1!$B$2:$B$3</c:f>
              <c:numCache>
                <c:formatCode>General</c:formatCode>
                <c:ptCount val="2"/>
                <c:pt idx="0">
                  <c:v>2084.4</c:v>
                </c:pt>
                <c:pt idx="1">
                  <c:v>96.9</c:v>
                </c:pt>
              </c:numCache>
            </c:numRef>
          </c:val>
          <c:extLst>
            <c:ext xmlns:c16="http://schemas.microsoft.com/office/drawing/2014/chart" uri="{C3380CC4-5D6E-409C-BE32-E72D297353CC}">
              <c16:uniqueId val="{00000004-D348-5B46-8386-C227AB4A9648}"/>
            </c:ext>
          </c:extLst>
        </c:ser>
        <c:dLbls>
          <c:showLegendKey val="0"/>
          <c:showVal val="0"/>
          <c:showCatName val="0"/>
          <c:showSerName val="0"/>
          <c:showPercent val="0"/>
          <c:showBubbleSize val="0"/>
          <c:showLeaderLines val="0"/>
        </c:dLbls>
        <c:firstSliceAng val="100"/>
      </c:pieChart>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83461548924814"/>
          <c:y val="3.6462585826349779E-2"/>
          <c:w val="0.7134116914970785"/>
          <c:h val="0.63231700570137384"/>
        </c:manualLayout>
      </c:layout>
      <c:lineChart>
        <c:grouping val="standard"/>
        <c:varyColors val="0"/>
        <c:ser>
          <c:idx val="0"/>
          <c:order val="0"/>
          <c:tx>
            <c:strRef>
              <c:f>Sheet1!$B$1</c:f>
              <c:strCache>
                <c:ptCount val="1"/>
                <c:pt idx="0">
                  <c:v>Enacted Budget</c:v>
                </c:pt>
              </c:strCache>
            </c:strRef>
          </c:tx>
          <c:spPr>
            <a:ln w="28575" cap="rnd">
              <a:solidFill>
                <a:schemeClr val="accent1"/>
              </a:solidFill>
              <a:round/>
            </a:ln>
            <a:effectLst/>
          </c:spPr>
          <c:marker>
            <c:symbol val="x"/>
            <c:size val="4"/>
            <c:spPr>
              <a:solidFill>
                <a:srgbClr val="0070C0"/>
              </a:solidFill>
              <a:ln w="9525">
                <a:solidFill>
                  <a:schemeClr val="accent1"/>
                </a:solidFill>
              </a:ln>
              <a:effectLst/>
            </c:spPr>
          </c:marker>
          <c:cat>
            <c:strRef>
              <c:f>Sheet1!$A$2:$A$8</c:f>
              <c:strCache>
                <c:ptCount val="6"/>
                <c:pt idx="0">
                  <c:v>FY18</c:v>
                </c:pt>
                <c:pt idx="1">
                  <c:v>FY19</c:v>
                </c:pt>
                <c:pt idx="2">
                  <c:v>FY20</c:v>
                </c:pt>
                <c:pt idx="3">
                  <c:v>FY21</c:v>
                </c:pt>
                <c:pt idx="4">
                  <c:v>FY22 EOB</c:v>
                </c:pt>
                <c:pt idx="5">
                  <c:v>FY23 Recommended</c:v>
                </c:pt>
              </c:strCache>
            </c:strRef>
          </c:cat>
          <c:val>
            <c:numRef>
              <c:f>Sheet1!$B$2:$B$8</c:f>
              <c:numCache>
                <c:formatCode>_("$"* #,##0_);_("$"* \(#,##0\);_("$"* "-"??_);_(@_)</c:formatCode>
                <c:ptCount val="6"/>
                <c:pt idx="0">
                  <c:v>12479720</c:v>
                </c:pt>
                <c:pt idx="1">
                  <c:v>12629556</c:v>
                </c:pt>
                <c:pt idx="2">
                  <c:v>13019837</c:v>
                </c:pt>
                <c:pt idx="3">
                  <c:v>13280865</c:v>
                </c:pt>
                <c:pt idx="4">
                  <c:v>13292042</c:v>
                </c:pt>
                <c:pt idx="5">
                  <c:v>14296926</c:v>
                </c:pt>
              </c:numCache>
            </c:numRef>
          </c:val>
          <c:smooth val="0"/>
          <c:extLst>
            <c:ext xmlns:c16="http://schemas.microsoft.com/office/drawing/2014/chart" uri="{C3380CC4-5D6E-409C-BE32-E72D297353CC}">
              <c16:uniqueId val="{00000000-FD7A-704A-9C6A-4AA975E0BDD8}"/>
            </c:ext>
          </c:extLst>
        </c:ser>
        <c:ser>
          <c:idx val="1"/>
          <c:order val="1"/>
          <c:tx>
            <c:strRef>
              <c:f>Sheet1!$C$1</c:f>
              <c:strCache>
                <c:ptCount val="1"/>
                <c:pt idx="0">
                  <c:v>FYE Budget</c:v>
                </c:pt>
              </c:strCache>
            </c:strRef>
          </c:tx>
          <c:spPr>
            <a:ln w="28575" cap="rnd">
              <a:solidFill>
                <a:schemeClr val="accent6">
                  <a:lumMod val="75000"/>
                </a:schemeClr>
              </a:solidFill>
              <a:round/>
            </a:ln>
            <a:effectLst/>
          </c:spPr>
          <c:marker>
            <c:symbol val="circle"/>
            <c:size val="5"/>
            <c:spPr>
              <a:solidFill>
                <a:schemeClr val="accent1"/>
              </a:solidFill>
              <a:ln w="9525">
                <a:solidFill>
                  <a:schemeClr val="accent6">
                    <a:lumMod val="75000"/>
                  </a:schemeClr>
                </a:solidFill>
              </a:ln>
              <a:effectLst/>
            </c:spPr>
          </c:marker>
          <c:cat>
            <c:strRef>
              <c:f>Sheet1!$A$2:$A$8</c:f>
              <c:strCache>
                <c:ptCount val="6"/>
                <c:pt idx="0">
                  <c:v>FY18</c:v>
                </c:pt>
                <c:pt idx="1">
                  <c:v>FY19</c:v>
                </c:pt>
                <c:pt idx="2">
                  <c:v>FY20</c:v>
                </c:pt>
                <c:pt idx="3">
                  <c:v>FY21</c:v>
                </c:pt>
                <c:pt idx="4">
                  <c:v>FY22 EOB</c:v>
                </c:pt>
                <c:pt idx="5">
                  <c:v>FY23 Recommended</c:v>
                </c:pt>
              </c:strCache>
            </c:strRef>
          </c:cat>
          <c:val>
            <c:numRef>
              <c:f>Sheet1!$C$2:$C$8</c:f>
              <c:numCache>
                <c:formatCode>_("$"* #,##0_);_("$"* \(#,##0\);_("$"* "-"??_);_(@_)</c:formatCode>
                <c:ptCount val="6"/>
                <c:pt idx="0">
                  <c:v>12509501</c:v>
                </c:pt>
                <c:pt idx="1">
                  <c:v>12629556</c:v>
                </c:pt>
                <c:pt idx="2">
                  <c:v>13019837</c:v>
                </c:pt>
                <c:pt idx="3">
                  <c:v>13280865</c:v>
                </c:pt>
              </c:numCache>
            </c:numRef>
          </c:val>
          <c:smooth val="0"/>
          <c:extLst>
            <c:ext xmlns:c16="http://schemas.microsoft.com/office/drawing/2014/chart" uri="{C3380CC4-5D6E-409C-BE32-E72D297353CC}">
              <c16:uniqueId val="{00000001-FD7A-704A-9C6A-4AA975E0BDD8}"/>
            </c:ext>
          </c:extLst>
        </c:ser>
        <c:ser>
          <c:idx val="2"/>
          <c:order val="2"/>
          <c:tx>
            <c:strRef>
              <c:f>Sheet1!$D$1</c:f>
              <c:strCache>
                <c:ptCount val="1"/>
                <c:pt idx="0">
                  <c:v>Actual Expenditures</c:v>
                </c:pt>
              </c:strCache>
            </c:strRef>
          </c:tx>
          <c:spPr>
            <a:ln w="28575" cap="rnd">
              <a:solidFill>
                <a:srgbClr val="C00000"/>
              </a:solidFill>
              <a:round/>
            </a:ln>
            <a:effectLst/>
          </c:spPr>
          <c:marker>
            <c:symbol val="diamond"/>
            <c:size val="5"/>
            <c:spPr>
              <a:solidFill>
                <a:srgbClr val="C00000"/>
              </a:solidFill>
              <a:ln w="9525">
                <a:solidFill>
                  <a:srgbClr val="C00000"/>
                </a:solidFill>
              </a:ln>
              <a:effectLst/>
            </c:spPr>
          </c:marker>
          <c:cat>
            <c:strRef>
              <c:f>Sheet1!$A$2:$A$8</c:f>
              <c:strCache>
                <c:ptCount val="6"/>
                <c:pt idx="0">
                  <c:v>FY18</c:v>
                </c:pt>
                <c:pt idx="1">
                  <c:v>FY19</c:v>
                </c:pt>
                <c:pt idx="2">
                  <c:v>FY20</c:v>
                </c:pt>
                <c:pt idx="3">
                  <c:v>FY21</c:v>
                </c:pt>
                <c:pt idx="4">
                  <c:v>FY22 EOB</c:v>
                </c:pt>
                <c:pt idx="5">
                  <c:v>FY23 Recommended</c:v>
                </c:pt>
              </c:strCache>
            </c:strRef>
          </c:cat>
          <c:val>
            <c:numRef>
              <c:f>Sheet1!$D$2:$D$8</c:f>
              <c:numCache>
                <c:formatCode>_("$"* #,##0_);_("$"* \(#,##0\);_("$"* "-"??_);_(@_)</c:formatCode>
                <c:ptCount val="6"/>
                <c:pt idx="0">
                  <c:v>11588638</c:v>
                </c:pt>
                <c:pt idx="1">
                  <c:v>11688929</c:v>
                </c:pt>
                <c:pt idx="2">
                  <c:v>11813777</c:v>
                </c:pt>
                <c:pt idx="3">
                  <c:v>11582790</c:v>
                </c:pt>
              </c:numCache>
            </c:numRef>
          </c:val>
          <c:smooth val="0"/>
          <c:extLst>
            <c:ext xmlns:c16="http://schemas.microsoft.com/office/drawing/2014/chart" uri="{C3380CC4-5D6E-409C-BE32-E72D297353CC}">
              <c16:uniqueId val="{00000000-50D9-814E-83FA-94AF5099CD11}"/>
            </c:ext>
          </c:extLst>
        </c:ser>
        <c:ser>
          <c:idx val="3"/>
          <c:order val="3"/>
          <c:tx>
            <c:strRef>
              <c:f>Sheet1!$E$1</c:f>
              <c:strCache>
                <c:ptCount val="1"/>
                <c:pt idx="0">
                  <c:v>FY22 Expenditure Trend </c:v>
                </c:pt>
              </c:strCache>
            </c:strRef>
          </c:tx>
          <c:spPr>
            <a:ln w="28575" cap="rnd">
              <a:solidFill>
                <a:srgbClr val="7030A0"/>
              </a:solidFill>
              <a:prstDash val="dash"/>
              <a:round/>
            </a:ln>
            <a:effectLst/>
          </c:spPr>
          <c:marker>
            <c:symbol val="diamond"/>
            <c:size val="5"/>
            <c:spPr>
              <a:solidFill>
                <a:srgbClr val="7030A0"/>
              </a:solidFill>
              <a:ln w="9525">
                <a:solidFill>
                  <a:srgbClr val="7030A0"/>
                </a:solidFill>
              </a:ln>
              <a:effectLst/>
            </c:spPr>
          </c:marker>
          <c:cat>
            <c:strRef>
              <c:f>Sheet1!$A$2:$A$8</c:f>
              <c:strCache>
                <c:ptCount val="6"/>
                <c:pt idx="0">
                  <c:v>FY18</c:v>
                </c:pt>
                <c:pt idx="1">
                  <c:v>FY19</c:v>
                </c:pt>
                <c:pt idx="2">
                  <c:v>FY20</c:v>
                </c:pt>
                <c:pt idx="3">
                  <c:v>FY21</c:v>
                </c:pt>
                <c:pt idx="4">
                  <c:v>FY22 EOB</c:v>
                </c:pt>
                <c:pt idx="5">
                  <c:v>FY23 Recommended</c:v>
                </c:pt>
              </c:strCache>
            </c:strRef>
          </c:cat>
          <c:val>
            <c:numRef>
              <c:f>Sheet1!$E$2:$E$8</c:f>
              <c:numCache>
                <c:formatCode>General</c:formatCode>
                <c:ptCount val="6"/>
                <c:pt idx="3" formatCode="_(&quot;$&quot;* #,##0_);_(&quot;$&quot;* \(#,##0\);_(&quot;$&quot;* &quot;-&quot;??_);_(@_)">
                  <c:v>11582790</c:v>
                </c:pt>
                <c:pt idx="4" formatCode="_(&quot;$&quot;* #,##0_);_(&quot;$&quot;* \(#,##0\);_(&quot;$&quot;* &quot;-&quot;??_);_(@_)">
                  <c:v>12475020</c:v>
                </c:pt>
              </c:numCache>
            </c:numRef>
          </c:val>
          <c:smooth val="0"/>
          <c:extLst>
            <c:ext xmlns:c16="http://schemas.microsoft.com/office/drawing/2014/chart" uri="{C3380CC4-5D6E-409C-BE32-E72D297353CC}">
              <c16:uniqueId val="{00000000-1598-BB48-AE9B-1E9E62B8FD6F}"/>
            </c:ext>
          </c:extLst>
        </c:ser>
        <c:dLbls>
          <c:showLegendKey val="0"/>
          <c:showVal val="0"/>
          <c:showCatName val="0"/>
          <c:showSerName val="0"/>
          <c:showPercent val="0"/>
          <c:showBubbleSize val="0"/>
        </c:dLbls>
        <c:marker val="1"/>
        <c:smooth val="0"/>
        <c:axId val="620953759"/>
        <c:axId val="572697151"/>
      </c:lineChart>
      <c:catAx>
        <c:axId val="620953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Cambria" panose="02040503050406030204" pitchFamily="18" charset="0"/>
                <a:ea typeface="+mn-ea"/>
                <a:cs typeface="+mn-cs"/>
              </a:defRPr>
            </a:pPr>
            <a:endParaRPr lang="en-US"/>
          </a:p>
        </c:txPr>
        <c:crossAx val="572697151"/>
        <c:crosses val="autoZero"/>
        <c:auto val="1"/>
        <c:lblAlgn val="ctr"/>
        <c:lblOffset val="100"/>
        <c:noMultiLvlLbl val="0"/>
      </c:catAx>
      <c:valAx>
        <c:axId val="572697151"/>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Cambria" panose="02040503050406030204" pitchFamily="18" charset="0"/>
                <a:ea typeface="+mn-ea"/>
                <a:cs typeface="+mn-cs"/>
              </a:defRPr>
            </a:pPr>
            <a:endParaRPr lang="en-US"/>
          </a:p>
        </c:txPr>
        <c:crossAx val="620953759"/>
        <c:crosses val="autoZero"/>
        <c:crossBetween val="between"/>
        <c:dispUnits>
          <c:builtInUnit val="millions"/>
          <c:dispUnitsLbl>
            <c:layout>
              <c:manualLayout>
                <c:xMode val="edge"/>
                <c:yMode val="edge"/>
                <c:x val="0.20196407494456795"/>
                <c:y val="0.33371672500043675"/>
              </c:manualLayout>
            </c:layout>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Cambria" panose="02040503050406030204" pitchFamily="18" charset="0"/>
                    <a:ea typeface="+mn-ea"/>
                    <a:cs typeface="+mn-cs"/>
                  </a:defRPr>
                </a:pPr>
                <a:endParaRPr lang="en-US"/>
              </a:p>
            </c:txPr>
          </c:dispUnitsLbl>
        </c:dispUnits>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solidFill>
                <a:latin typeface="Cambria" panose="02040503050406030204" pitchFamily="18" charset="0"/>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sz="1000">
          <a:solidFill>
            <a:schemeClr val="tx1"/>
          </a:solidFill>
          <a:latin typeface="Cambria" panose="02040503050406030204" pitchFamily="18"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6A96DD-2F3C-C344-A1CD-D0C6E85C28BA}"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BEE703A3-0078-5747-8FF9-57A0E7EBE053}">
      <dgm:prSet phldrT="[Text]" custT="1"/>
      <dgm:spPr>
        <a:gradFill flip="none" rotWithShape="1">
          <a:gsLst>
            <a:gs pos="90000">
              <a:srgbClr val="0F253E"/>
            </a:gs>
            <a:gs pos="50000">
              <a:schemeClr val="accent1">
                <a:lumMod val="50000"/>
              </a:schemeClr>
            </a:gs>
          </a:gsLst>
          <a:path path="shape">
            <a:fillToRect l="50000" t="50000" r="50000" b="50000"/>
          </a:path>
          <a:tileRect/>
        </a:gradFill>
        <a:ln>
          <a:solidFill>
            <a:srgbClr val="254061"/>
          </a:solidFill>
        </a:ln>
      </dgm:spPr>
      <dgm:t>
        <a:bodyPr anchor="ctr"/>
        <a:lstStyle/>
        <a:p>
          <a:pPr algn="ctr"/>
          <a:r>
            <a:rPr lang="en-US" sz="2800" dirty="0">
              <a:solidFill>
                <a:schemeClr val="bg1"/>
              </a:solidFill>
              <a:latin typeface="Cambria"/>
              <a:cs typeface="Cambria"/>
            </a:rPr>
            <a:t>Executive Department</a:t>
          </a:r>
        </a:p>
        <a:p>
          <a:pPr algn="ctr"/>
          <a:endParaRPr lang="en-US" sz="1600" dirty="0">
            <a:solidFill>
              <a:schemeClr val="bg1"/>
            </a:solidFill>
            <a:latin typeface="Cambria"/>
            <a:cs typeface="Cambria"/>
          </a:endParaRPr>
        </a:p>
        <a:p>
          <a:pPr algn="ctr"/>
          <a:endParaRPr lang="en-US" sz="1600" dirty="0">
            <a:solidFill>
              <a:schemeClr val="bg1"/>
            </a:solidFill>
            <a:latin typeface="Cambria"/>
            <a:cs typeface="Cambria"/>
          </a:endParaRPr>
        </a:p>
        <a:p>
          <a:pPr algn="ctr"/>
          <a:r>
            <a:rPr lang="en-US" sz="1600" dirty="0">
              <a:solidFill>
                <a:schemeClr val="bg1"/>
              </a:solidFill>
              <a:latin typeface="Cambria"/>
              <a:cs typeface="Cambria"/>
            </a:rPr>
            <a:t>Management and Regulatory Agencies Supporting the Executive Branch of State Government</a:t>
          </a:r>
        </a:p>
      </dgm:t>
    </dgm:pt>
    <dgm:pt modelId="{E7C0C0DB-D333-904A-B72A-32EC97EA6427}" type="parTrans" cxnId="{E5658B64-8A6C-FA48-9563-2C9F1F079AB7}">
      <dgm:prSet/>
      <dgm:spPr/>
      <dgm:t>
        <a:bodyPr/>
        <a:lstStyle/>
        <a:p>
          <a:endParaRPr lang="en-US"/>
        </a:p>
      </dgm:t>
    </dgm:pt>
    <dgm:pt modelId="{EA364721-B269-E440-A8AD-F070D2F58D65}" type="sibTrans" cxnId="{E5658B64-8A6C-FA48-9563-2C9F1F079AB7}">
      <dgm:prSet/>
      <dgm:spPr/>
      <dgm:t>
        <a:bodyPr/>
        <a:lstStyle/>
        <a:p>
          <a:endParaRPr lang="en-US"/>
        </a:p>
      </dgm:t>
    </dgm:pt>
    <dgm:pt modelId="{661ABCA4-705B-854D-B7FE-19C529EE92BB}">
      <dgm:prSet phldrT="[Text]" custT="1"/>
      <dgm:spPr/>
      <dgm:t>
        <a:bodyPr anchor="ctr"/>
        <a:lstStyle/>
        <a:p>
          <a:r>
            <a:rPr lang="en-US" sz="1100" dirty="0">
              <a:latin typeface="Cambria"/>
              <a:cs typeface="Cambria"/>
            </a:rPr>
            <a:t>Governor’s Office of Homeland Security and Emergency Preparedness</a:t>
          </a:r>
        </a:p>
      </dgm:t>
    </dgm:pt>
    <dgm:pt modelId="{C316748E-F0AA-CC4B-9E40-3AB6B7E68EFD}" type="parTrans" cxnId="{AEE86F53-BA22-E644-A1AE-5B6D9DF4F003}">
      <dgm:prSet/>
      <dgm:spPr/>
      <dgm:t>
        <a:bodyPr/>
        <a:lstStyle/>
        <a:p>
          <a:endParaRPr lang="en-US"/>
        </a:p>
      </dgm:t>
    </dgm:pt>
    <dgm:pt modelId="{C5AC20F3-CD3A-824F-91C5-2BCC32DAA92F}" type="sibTrans" cxnId="{AEE86F53-BA22-E644-A1AE-5B6D9DF4F003}">
      <dgm:prSet/>
      <dgm:spPr/>
      <dgm:t>
        <a:bodyPr/>
        <a:lstStyle/>
        <a:p>
          <a:endParaRPr lang="en-US"/>
        </a:p>
      </dgm:t>
    </dgm:pt>
    <dgm:pt modelId="{90C2803B-C6FA-614B-9259-0A304222D350}">
      <dgm:prSet phldrT="[Text]" custT="1"/>
      <dgm:spPr/>
      <dgm:t>
        <a:bodyPr/>
        <a:lstStyle/>
        <a:p>
          <a:r>
            <a:rPr lang="en-US" sz="1200" dirty="0">
              <a:latin typeface="Cambria"/>
              <a:cs typeface="Cambria"/>
            </a:rPr>
            <a:t>Military Affairs </a:t>
          </a:r>
        </a:p>
      </dgm:t>
    </dgm:pt>
    <dgm:pt modelId="{1158D0AD-E6E5-FA42-BD49-8F42966FDF09}" type="parTrans" cxnId="{625A0E47-BD20-224E-8B3C-1525E3D9C902}">
      <dgm:prSet/>
      <dgm:spPr/>
      <dgm:t>
        <a:bodyPr/>
        <a:lstStyle/>
        <a:p>
          <a:endParaRPr lang="en-US"/>
        </a:p>
      </dgm:t>
    </dgm:pt>
    <dgm:pt modelId="{4A352B26-3BD5-8240-8ACA-DABC7CADB9D0}" type="sibTrans" cxnId="{625A0E47-BD20-224E-8B3C-1525E3D9C902}">
      <dgm:prSet/>
      <dgm:spPr/>
      <dgm:t>
        <a:bodyPr/>
        <a:lstStyle/>
        <a:p>
          <a:endParaRPr lang="en-US"/>
        </a:p>
      </dgm:t>
    </dgm:pt>
    <dgm:pt modelId="{B3889B1A-4A51-D645-99DF-425BD38D4D46}">
      <dgm:prSet phldrT="[Text]" custT="1"/>
      <dgm:spPr/>
      <dgm:t>
        <a:bodyPr/>
        <a:lstStyle/>
        <a:p>
          <a:r>
            <a:rPr lang="en-US" sz="1200" dirty="0">
              <a:latin typeface="Cambria"/>
              <a:cs typeface="Cambria"/>
            </a:rPr>
            <a:t>La. Public Defender Board</a:t>
          </a:r>
        </a:p>
      </dgm:t>
    </dgm:pt>
    <dgm:pt modelId="{35854FF2-8184-4040-90F9-311B07A93A6C}" type="parTrans" cxnId="{DE5DC1DE-5924-5646-83E2-CC5461B63724}">
      <dgm:prSet/>
      <dgm:spPr/>
      <dgm:t>
        <a:bodyPr/>
        <a:lstStyle/>
        <a:p>
          <a:endParaRPr lang="en-US"/>
        </a:p>
      </dgm:t>
    </dgm:pt>
    <dgm:pt modelId="{248A150D-7177-BD48-838F-6EA6323B57E0}" type="sibTrans" cxnId="{DE5DC1DE-5924-5646-83E2-CC5461B63724}">
      <dgm:prSet/>
      <dgm:spPr/>
      <dgm:t>
        <a:bodyPr/>
        <a:lstStyle/>
        <a:p>
          <a:endParaRPr lang="en-US"/>
        </a:p>
      </dgm:t>
    </dgm:pt>
    <dgm:pt modelId="{E80BB88A-AA83-F045-A058-4D3F7400EB29}">
      <dgm:prSet phldrT="[Text]" custT="1"/>
      <dgm:spPr/>
      <dgm:t>
        <a:bodyPr/>
        <a:lstStyle/>
        <a:p>
          <a:r>
            <a:rPr lang="en-US" sz="1200" dirty="0">
              <a:latin typeface="Cambria"/>
              <a:cs typeface="Cambria"/>
            </a:rPr>
            <a:t>Office of Indian Affairs</a:t>
          </a:r>
        </a:p>
      </dgm:t>
    </dgm:pt>
    <dgm:pt modelId="{B4BC5350-EF4A-F24F-98C6-FCBE524D7D36}" type="parTrans" cxnId="{79066050-0474-9948-9BAE-2149411B5140}">
      <dgm:prSet/>
      <dgm:spPr/>
      <dgm:t>
        <a:bodyPr/>
        <a:lstStyle/>
        <a:p>
          <a:endParaRPr lang="en-US"/>
        </a:p>
      </dgm:t>
    </dgm:pt>
    <dgm:pt modelId="{C689A906-AB4E-EB40-9564-B3E430EE10D6}" type="sibTrans" cxnId="{79066050-0474-9948-9BAE-2149411B5140}">
      <dgm:prSet/>
      <dgm:spPr/>
      <dgm:t>
        <a:bodyPr/>
        <a:lstStyle/>
        <a:p>
          <a:endParaRPr lang="en-US"/>
        </a:p>
      </dgm:t>
    </dgm:pt>
    <dgm:pt modelId="{D1BD44F7-AAFC-6F4B-8C84-AF19BE93400F}">
      <dgm:prSet phldrT="[Text]" custT="1"/>
      <dgm:spPr/>
      <dgm:t>
        <a:bodyPr/>
        <a:lstStyle/>
        <a:p>
          <a:r>
            <a:rPr lang="en-US" sz="1200" dirty="0">
              <a:latin typeface="Cambria"/>
              <a:cs typeface="Cambria"/>
            </a:rPr>
            <a:t>State Inspector General</a:t>
          </a:r>
        </a:p>
      </dgm:t>
    </dgm:pt>
    <dgm:pt modelId="{5102D28C-F220-6642-AE3E-EA7B5AAB5563}" type="parTrans" cxnId="{E52B6624-313D-2A44-A523-29AED56FF5C8}">
      <dgm:prSet/>
      <dgm:spPr/>
      <dgm:t>
        <a:bodyPr/>
        <a:lstStyle/>
        <a:p>
          <a:endParaRPr lang="en-US"/>
        </a:p>
      </dgm:t>
    </dgm:pt>
    <dgm:pt modelId="{3CD90864-4B89-D543-AA01-19EA08535D98}" type="sibTrans" cxnId="{E52B6624-313D-2A44-A523-29AED56FF5C8}">
      <dgm:prSet/>
      <dgm:spPr/>
      <dgm:t>
        <a:bodyPr/>
        <a:lstStyle/>
        <a:p>
          <a:endParaRPr lang="en-US"/>
        </a:p>
      </dgm:t>
    </dgm:pt>
    <dgm:pt modelId="{BDBF8F16-B710-C24A-B0AE-578E82B50F1D}">
      <dgm:prSet phldrT="[Text]" custT="1"/>
      <dgm:spPr/>
      <dgm:t>
        <a:bodyPr/>
        <a:lstStyle/>
        <a:p>
          <a:r>
            <a:rPr lang="en-US" sz="1200" dirty="0">
              <a:latin typeface="Cambria"/>
              <a:cs typeface="Cambria"/>
            </a:rPr>
            <a:t>Mental Health Advocacy Service</a:t>
          </a:r>
        </a:p>
      </dgm:t>
    </dgm:pt>
    <dgm:pt modelId="{307DC235-638B-F84F-95FA-083FDE6C1EAF}" type="parTrans" cxnId="{773589C4-64D2-6E47-BB4A-7EBE475D269E}">
      <dgm:prSet/>
      <dgm:spPr/>
      <dgm:t>
        <a:bodyPr/>
        <a:lstStyle/>
        <a:p>
          <a:endParaRPr lang="en-US"/>
        </a:p>
      </dgm:t>
    </dgm:pt>
    <dgm:pt modelId="{115FE17D-CB19-1940-BC90-4644337CA84C}" type="sibTrans" cxnId="{773589C4-64D2-6E47-BB4A-7EBE475D269E}">
      <dgm:prSet/>
      <dgm:spPr/>
      <dgm:t>
        <a:bodyPr/>
        <a:lstStyle/>
        <a:p>
          <a:endParaRPr lang="en-US"/>
        </a:p>
      </dgm:t>
    </dgm:pt>
    <dgm:pt modelId="{E2D9F78E-3A2A-CD4F-8650-707AC004292E}">
      <dgm:prSet phldrT="[Text]" custT="1"/>
      <dgm:spPr>
        <a:solidFill>
          <a:schemeClr val="bg1"/>
        </a:solidFill>
      </dgm:spPr>
      <dgm:t>
        <a:bodyPr/>
        <a:lstStyle/>
        <a:p>
          <a:r>
            <a:rPr lang="en-US" sz="1200" dirty="0">
              <a:latin typeface="Cambria"/>
              <a:cs typeface="Cambria"/>
            </a:rPr>
            <a:t>Louisiana Tax Commission</a:t>
          </a:r>
        </a:p>
      </dgm:t>
    </dgm:pt>
    <dgm:pt modelId="{E68A2ADC-2BE0-054D-A9F6-B0E107F9CDD3}" type="parTrans" cxnId="{9927B73C-B7EB-A644-B80F-8784DDEE2702}">
      <dgm:prSet/>
      <dgm:spPr/>
      <dgm:t>
        <a:bodyPr/>
        <a:lstStyle/>
        <a:p>
          <a:endParaRPr lang="en-US"/>
        </a:p>
      </dgm:t>
    </dgm:pt>
    <dgm:pt modelId="{F3F434AC-23DA-D444-B55B-4AAEFA65B48D}" type="sibTrans" cxnId="{9927B73C-B7EB-A644-B80F-8784DDEE2702}">
      <dgm:prSet/>
      <dgm:spPr/>
      <dgm:t>
        <a:bodyPr/>
        <a:lstStyle/>
        <a:p>
          <a:endParaRPr lang="en-US"/>
        </a:p>
      </dgm:t>
    </dgm:pt>
    <dgm:pt modelId="{1433012C-A928-5E4E-BB93-B16ADED46742}">
      <dgm:prSet phldrT="[Text]" custT="1"/>
      <dgm:spPr/>
      <dgm:t>
        <a:bodyPr/>
        <a:lstStyle/>
        <a:p>
          <a:r>
            <a:rPr lang="en-US" sz="1200" dirty="0">
              <a:latin typeface="Cambria"/>
              <a:cs typeface="Cambria"/>
            </a:rPr>
            <a:t>Division of Administration</a:t>
          </a:r>
        </a:p>
      </dgm:t>
    </dgm:pt>
    <dgm:pt modelId="{FD2CDAC4-29ED-444E-BD9D-7F6496758F28}" type="parTrans" cxnId="{94B566E9-F978-2C43-B40F-5BE0257324C7}">
      <dgm:prSet/>
      <dgm:spPr/>
      <dgm:t>
        <a:bodyPr/>
        <a:lstStyle/>
        <a:p>
          <a:endParaRPr lang="en-US"/>
        </a:p>
      </dgm:t>
    </dgm:pt>
    <dgm:pt modelId="{7E6C097B-3A1D-E44B-8538-A3DB21A428A5}" type="sibTrans" cxnId="{94B566E9-F978-2C43-B40F-5BE0257324C7}">
      <dgm:prSet/>
      <dgm:spPr/>
      <dgm:t>
        <a:bodyPr/>
        <a:lstStyle/>
        <a:p>
          <a:endParaRPr lang="en-US"/>
        </a:p>
      </dgm:t>
    </dgm:pt>
    <dgm:pt modelId="{50DAD3E5-D6FE-E14D-975D-F3ED87525E13}">
      <dgm:prSet phldrT="[Text]" custT="1"/>
      <dgm:spPr/>
      <dgm:t>
        <a:bodyPr/>
        <a:lstStyle/>
        <a:p>
          <a:r>
            <a:rPr lang="en-US" sz="1200" dirty="0">
              <a:latin typeface="Cambria"/>
              <a:cs typeface="Cambria"/>
            </a:rPr>
            <a:t>Coastal Protection and Restoration Authority</a:t>
          </a:r>
        </a:p>
      </dgm:t>
    </dgm:pt>
    <dgm:pt modelId="{B16DE789-FAB6-514B-B737-E5D83C50CCA7}" type="parTrans" cxnId="{ED9217BC-7BAC-4549-BA35-AE536EAB8880}">
      <dgm:prSet/>
      <dgm:spPr/>
      <dgm:t>
        <a:bodyPr/>
        <a:lstStyle/>
        <a:p>
          <a:endParaRPr lang="en-US"/>
        </a:p>
      </dgm:t>
    </dgm:pt>
    <dgm:pt modelId="{1C7948CC-0531-5747-8F0E-28A78B638A65}" type="sibTrans" cxnId="{ED9217BC-7BAC-4549-BA35-AE536EAB8880}">
      <dgm:prSet/>
      <dgm:spPr/>
      <dgm:t>
        <a:bodyPr/>
        <a:lstStyle/>
        <a:p>
          <a:endParaRPr lang="en-US"/>
        </a:p>
      </dgm:t>
    </dgm:pt>
    <dgm:pt modelId="{F6DD71B6-6CE7-E148-9903-D9AEB1E9D730}">
      <dgm:prSet phldrT="[Text]" custT="1"/>
      <dgm:spPr/>
      <dgm:t>
        <a:bodyPr/>
        <a:lstStyle/>
        <a:p>
          <a:r>
            <a:rPr lang="en-US" sz="1200" dirty="0">
              <a:latin typeface="Cambria"/>
              <a:cs typeface="Cambria"/>
            </a:rPr>
            <a:t>La. Stadium and Exposition District</a:t>
          </a:r>
        </a:p>
      </dgm:t>
    </dgm:pt>
    <dgm:pt modelId="{57191CD4-B0FB-384F-A217-51BB3C0C61A5}" type="parTrans" cxnId="{32993A38-5D76-2D48-BF68-3A3A90087251}">
      <dgm:prSet/>
      <dgm:spPr/>
      <dgm:t>
        <a:bodyPr/>
        <a:lstStyle/>
        <a:p>
          <a:endParaRPr lang="en-US"/>
        </a:p>
      </dgm:t>
    </dgm:pt>
    <dgm:pt modelId="{9D7AE73F-4350-A24D-B1E0-DED83EE42424}" type="sibTrans" cxnId="{32993A38-5D76-2D48-BF68-3A3A90087251}">
      <dgm:prSet/>
      <dgm:spPr/>
      <dgm:t>
        <a:bodyPr/>
        <a:lstStyle/>
        <a:p>
          <a:endParaRPr lang="en-US"/>
        </a:p>
      </dgm:t>
    </dgm:pt>
    <dgm:pt modelId="{DA7A40D2-E78C-3948-B778-5C3BC4FAB795}">
      <dgm:prSet phldrT="[Text]" custT="1"/>
      <dgm:spPr/>
      <dgm:t>
        <a:bodyPr/>
        <a:lstStyle/>
        <a:p>
          <a:r>
            <a:rPr lang="en-US" sz="1200" dirty="0">
              <a:latin typeface="Cambria"/>
              <a:cs typeface="Cambria"/>
            </a:rPr>
            <a:t>La. Commission on Law Enforcement</a:t>
          </a:r>
        </a:p>
      </dgm:t>
    </dgm:pt>
    <dgm:pt modelId="{1F40A232-AD46-2E46-8F65-D6070D052E56}" type="parTrans" cxnId="{45FCB418-EA93-0E4F-A04D-311FF7BF1B4D}">
      <dgm:prSet/>
      <dgm:spPr/>
      <dgm:t>
        <a:bodyPr/>
        <a:lstStyle/>
        <a:p>
          <a:endParaRPr lang="en-US"/>
        </a:p>
      </dgm:t>
    </dgm:pt>
    <dgm:pt modelId="{403706A6-A8B8-8147-B532-3AEBE2F95F6F}" type="sibTrans" cxnId="{45FCB418-EA93-0E4F-A04D-311FF7BF1B4D}">
      <dgm:prSet/>
      <dgm:spPr/>
      <dgm:t>
        <a:bodyPr/>
        <a:lstStyle/>
        <a:p>
          <a:endParaRPr lang="en-US"/>
        </a:p>
      </dgm:t>
    </dgm:pt>
    <dgm:pt modelId="{F11FC751-7EA7-1B46-9833-39F0874778FB}">
      <dgm:prSet phldrT="[Text]" custT="1"/>
      <dgm:spPr/>
      <dgm:t>
        <a:bodyPr/>
        <a:lstStyle/>
        <a:p>
          <a:r>
            <a:rPr lang="en-US" sz="1200" dirty="0">
              <a:latin typeface="Cambria"/>
              <a:cs typeface="Cambria"/>
            </a:rPr>
            <a:t>Office of Elderly Affairs</a:t>
          </a:r>
        </a:p>
      </dgm:t>
    </dgm:pt>
    <dgm:pt modelId="{603431F5-58C0-CE40-983D-7D1DC8963F5B}" type="parTrans" cxnId="{E5FB9C93-8221-0747-9F75-B56CA4FD4311}">
      <dgm:prSet/>
      <dgm:spPr/>
      <dgm:t>
        <a:bodyPr/>
        <a:lstStyle/>
        <a:p>
          <a:endParaRPr lang="en-US"/>
        </a:p>
      </dgm:t>
    </dgm:pt>
    <dgm:pt modelId="{56475BA7-215C-9542-AC5F-397009836A85}" type="sibTrans" cxnId="{E5FB9C93-8221-0747-9F75-B56CA4FD4311}">
      <dgm:prSet/>
      <dgm:spPr/>
      <dgm:t>
        <a:bodyPr/>
        <a:lstStyle/>
        <a:p>
          <a:endParaRPr lang="en-US"/>
        </a:p>
      </dgm:t>
    </dgm:pt>
    <dgm:pt modelId="{1ADB5067-1BEF-2E43-A32D-65311D85D596}">
      <dgm:prSet phldrT="[Text]" custT="1"/>
      <dgm:spPr>
        <a:solidFill>
          <a:schemeClr val="accent1">
            <a:lumMod val="20000"/>
            <a:lumOff val="80000"/>
          </a:schemeClr>
        </a:solidFill>
      </dgm:spPr>
      <dgm:t>
        <a:bodyPr/>
        <a:lstStyle/>
        <a:p>
          <a:r>
            <a:rPr lang="en-US" sz="1200" dirty="0">
              <a:latin typeface="Cambria"/>
              <a:cs typeface="Cambria"/>
            </a:rPr>
            <a:t>La. State Racing Commission</a:t>
          </a:r>
        </a:p>
      </dgm:t>
    </dgm:pt>
    <dgm:pt modelId="{3318FE4F-261F-874B-A644-E7BC8963FEFA}" type="parTrans" cxnId="{E775E2F8-99B0-4546-AC01-89169D36FEB3}">
      <dgm:prSet/>
      <dgm:spPr/>
      <dgm:t>
        <a:bodyPr/>
        <a:lstStyle/>
        <a:p>
          <a:endParaRPr lang="en-US"/>
        </a:p>
      </dgm:t>
    </dgm:pt>
    <dgm:pt modelId="{0DEFEF46-879E-824B-BA48-C23BAE349699}" type="sibTrans" cxnId="{E775E2F8-99B0-4546-AC01-89169D36FEB3}">
      <dgm:prSet/>
      <dgm:spPr/>
      <dgm:t>
        <a:bodyPr/>
        <a:lstStyle/>
        <a:p>
          <a:endParaRPr lang="en-US"/>
        </a:p>
      </dgm:t>
    </dgm:pt>
    <dgm:pt modelId="{C6653DE7-0A5B-3049-B53E-F33F025E6568}">
      <dgm:prSet phldrT="[Text]" custT="1"/>
      <dgm:spPr/>
      <dgm:t>
        <a:bodyPr/>
        <a:lstStyle/>
        <a:p>
          <a:r>
            <a:rPr lang="en-US" sz="1200" dirty="0">
              <a:latin typeface="Cambria"/>
              <a:cs typeface="Cambria"/>
            </a:rPr>
            <a:t>Office of Financial Institutions</a:t>
          </a:r>
        </a:p>
      </dgm:t>
    </dgm:pt>
    <dgm:pt modelId="{E59283A2-6E57-664B-8FE0-FD05B77AF45B}" type="parTrans" cxnId="{D8437808-B89D-3B47-B8FB-868AA5D4D4E1}">
      <dgm:prSet/>
      <dgm:spPr/>
      <dgm:t>
        <a:bodyPr/>
        <a:lstStyle/>
        <a:p>
          <a:endParaRPr lang="en-US"/>
        </a:p>
      </dgm:t>
    </dgm:pt>
    <dgm:pt modelId="{14F0637D-F26E-224F-A89F-92EB7E73C8C3}" type="sibTrans" cxnId="{D8437808-B89D-3B47-B8FB-868AA5D4D4E1}">
      <dgm:prSet/>
      <dgm:spPr/>
      <dgm:t>
        <a:bodyPr/>
        <a:lstStyle/>
        <a:p>
          <a:endParaRPr lang="en-US"/>
        </a:p>
      </dgm:t>
    </dgm:pt>
    <dgm:pt modelId="{4E125CFB-4D7B-3F47-8570-FAE733C6BAF2}">
      <dgm:prSet/>
      <dgm:spPr>
        <a:noFill/>
      </dgm:spPr>
      <dgm:t>
        <a:bodyPr/>
        <a:lstStyle/>
        <a:p>
          <a:r>
            <a:rPr lang="en-US" dirty="0">
              <a:latin typeface="Cambria" panose="02040503050406030204" pitchFamily="18" charset="0"/>
            </a:rPr>
            <a:t>Executive Department Overview</a:t>
          </a:r>
        </a:p>
      </dgm:t>
    </dgm:pt>
    <dgm:pt modelId="{D24038E7-B5BB-6D46-9F27-AE452D818CC8}" type="parTrans" cxnId="{57E2FC80-8B50-2647-A0AE-D56F1BFDD28F}">
      <dgm:prSet/>
      <dgm:spPr/>
      <dgm:t>
        <a:bodyPr/>
        <a:lstStyle/>
        <a:p>
          <a:endParaRPr lang="en-US"/>
        </a:p>
      </dgm:t>
    </dgm:pt>
    <dgm:pt modelId="{F8A3F6E9-B262-9F4C-A2CB-0199E57E9D0A}" type="sibTrans" cxnId="{57E2FC80-8B50-2647-A0AE-D56F1BFDD28F}">
      <dgm:prSet/>
      <dgm:spPr/>
      <dgm:t>
        <a:bodyPr/>
        <a:lstStyle/>
        <a:p>
          <a:endParaRPr lang="en-US"/>
        </a:p>
      </dgm:t>
    </dgm:pt>
    <dgm:pt modelId="{AE0C4CC6-DCF7-9440-82CF-FD27543693B1}">
      <dgm:prSet custT="1"/>
      <dgm:spPr/>
      <dgm:t>
        <a:bodyPr/>
        <a:lstStyle/>
        <a:p>
          <a:r>
            <a:rPr lang="en-US" sz="1200" dirty="0">
              <a:latin typeface="Cambria" panose="02040503050406030204" pitchFamily="18" charset="0"/>
            </a:rPr>
            <a:t>Executive Office</a:t>
          </a:r>
        </a:p>
      </dgm:t>
    </dgm:pt>
    <dgm:pt modelId="{4E26DAF7-E745-7C44-8448-9D6915EB08B6}" type="parTrans" cxnId="{DF1C0CF8-789E-CF46-A930-1F627D6286D8}">
      <dgm:prSet/>
      <dgm:spPr/>
      <dgm:t>
        <a:bodyPr/>
        <a:lstStyle/>
        <a:p>
          <a:endParaRPr lang="en-US"/>
        </a:p>
      </dgm:t>
    </dgm:pt>
    <dgm:pt modelId="{EBE661F9-C7B7-EF4A-98DD-D99FCE371A8C}" type="sibTrans" cxnId="{DF1C0CF8-789E-CF46-A930-1F627D6286D8}">
      <dgm:prSet/>
      <dgm:spPr/>
      <dgm:t>
        <a:bodyPr/>
        <a:lstStyle/>
        <a:p>
          <a:endParaRPr lang="en-US"/>
        </a:p>
      </dgm:t>
    </dgm:pt>
    <dgm:pt modelId="{0F2DDE4D-618C-764B-945A-1362210F0D45}" type="pres">
      <dgm:prSet presAssocID="{596A96DD-2F3C-C344-A1CD-D0C6E85C28BA}" presName="vert0" presStyleCnt="0">
        <dgm:presLayoutVars>
          <dgm:dir/>
          <dgm:animOne val="branch"/>
          <dgm:animLvl val="lvl"/>
        </dgm:presLayoutVars>
      </dgm:prSet>
      <dgm:spPr/>
      <dgm:t>
        <a:bodyPr/>
        <a:lstStyle/>
        <a:p>
          <a:endParaRPr lang="en-US"/>
        </a:p>
      </dgm:t>
    </dgm:pt>
    <dgm:pt modelId="{09C5B224-40CB-834C-8370-F1AA03207728}" type="pres">
      <dgm:prSet presAssocID="{BEE703A3-0078-5747-8FF9-57A0E7EBE053}" presName="thickLine" presStyleLbl="alignNode1" presStyleIdx="0" presStyleCnt="1"/>
      <dgm:spPr>
        <a:ln w="28575" cmpd="sng"/>
      </dgm:spPr>
    </dgm:pt>
    <dgm:pt modelId="{5B1DD2DB-90F2-2241-9EA0-1C2F4845BEBA}" type="pres">
      <dgm:prSet presAssocID="{BEE703A3-0078-5747-8FF9-57A0E7EBE053}" presName="horz1" presStyleCnt="0"/>
      <dgm:spPr/>
    </dgm:pt>
    <dgm:pt modelId="{798D5BC2-D423-744E-96E8-988EEF4EDE98}" type="pres">
      <dgm:prSet presAssocID="{BEE703A3-0078-5747-8FF9-57A0E7EBE053}" presName="tx1" presStyleLbl="revTx" presStyleIdx="0" presStyleCnt="17" custScaleX="137313" custLinFactNeighborY="2188"/>
      <dgm:spPr/>
      <dgm:t>
        <a:bodyPr/>
        <a:lstStyle/>
        <a:p>
          <a:endParaRPr lang="en-US"/>
        </a:p>
      </dgm:t>
    </dgm:pt>
    <dgm:pt modelId="{783E2F32-E8E8-FF48-8DB4-994A04730DAA}" type="pres">
      <dgm:prSet presAssocID="{BEE703A3-0078-5747-8FF9-57A0E7EBE053}" presName="vert1" presStyleCnt="0"/>
      <dgm:spPr/>
    </dgm:pt>
    <dgm:pt modelId="{4B6BDBC2-0213-4D4E-8799-B0614DB03A4D}" type="pres">
      <dgm:prSet presAssocID="{4E125CFB-4D7B-3F47-8570-FAE733C6BAF2}" presName="vertSpace2a" presStyleCnt="0"/>
      <dgm:spPr/>
    </dgm:pt>
    <dgm:pt modelId="{36FD696A-DA03-144F-9EF4-A0846C754DB1}" type="pres">
      <dgm:prSet presAssocID="{4E125CFB-4D7B-3F47-8570-FAE733C6BAF2}" presName="horz2" presStyleCnt="0"/>
      <dgm:spPr/>
    </dgm:pt>
    <dgm:pt modelId="{4A5F7672-2BA7-DB4E-83C8-FD75966B570C}" type="pres">
      <dgm:prSet presAssocID="{4E125CFB-4D7B-3F47-8570-FAE733C6BAF2}" presName="horzSpace2" presStyleCnt="0"/>
      <dgm:spPr/>
    </dgm:pt>
    <dgm:pt modelId="{EAF01016-C1BF-D541-853C-7EE238B2FEBE}" type="pres">
      <dgm:prSet presAssocID="{4E125CFB-4D7B-3F47-8570-FAE733C6BAF2}" presName="tx2" presStyleLbl="revTx" presStyleIdx="1" presStyleCnt="17"/>
      <dgm:spPr/>
      <dgm:t>
        <a:bodyPr/>
        <a:lstStyle/>
        <a:p>
          <a:endParaRPr lang="en-US"/>
        </a:p>
      </dgm:t>
    </dgm:pt>
    <dgm:pt modelId="{6C18A2F7-88C4-2E4C-9912-30AD64C21CE0}" type="pres">
      <dgm:prSet presAssocID="{4E125CFB-4D7B-3F47-8570-FAE733C6BAF2}" presName="vert2" presStyleCnt="0"/>
      <dgm:spPr/>
    </dgm:pt>
    <dgm:pt modelId="{D0E85B8F-9340-E142-A959-E6CCF0539140}" type="pres">
      <dgm:prSet presAssocID="{4E125CFB-4D7B-3F47-8570-FAE733C6BAF2}" presName="thinLine2b" presStyleLbl="callout" presStyleIdx="0" presStyleCnt="16"/>
      <dgm:spPr>
        <a:ln>
          <a:solidFill>
            <a:schemeClr val="accent1"/>
          </a:solidFill>
        </a:ln>
      </dgm:spPr>
    </dgm:pt>
    <dgm:pt modelId="{41348CD0-C702-914A-B08C-F012CA81A0B6}" type="pres">
      <dgm:prSet presAssocID="{4E125CFB-4D7B-3F47-8570-FAE733C6BAF2}" presName="vertSpace2b" presStyleCnt="0"/>
      <dgm:spPr/>
    </dgm:pt>
    <dgm:pt modelId="{C1E4982B-E7E6-2444-9136-0102BA4C0794}" type="pres">
      <dgm:prSet presAssocID="{AE0C4CC6-DCF7-9440-82CF-FD27543693B1}" presName="horz2" presStyleCnt="0"/>
      <dgm:spPr/>
    </dgm:pt>
    <dgm:pt modelId="{E4A1B906-0B4E-3341-8CAB-091707783868}" type="pres">
      <dgm:prSet presAssocID="{AE0C4CC6-DCF7-9440-82CF-FD27543693B1}" presName="horzSpace2" presStyleCnt="0"/>
      <dgm:spPr/>
    </dgm:pt>
    <dgm:pt modelId="{7C73E4FF-BF8B-AA4C-9193-20C08E9A4334}" type="pres">
      <dgm:prSet presAssocID="{AE0C4CC6-DCF7-9440-82CF-FD27543693B1}" presName="tx2" presStyleLbl="revTx" presStyleIdx="2" presStyleCnt="17"/>
      <dgm:spPr/>
      <dgm:t>
        <a:bodyPr/>
        <a:lstStyle/>
        <a:p>
          <a:endParaRPr lang="en-US"/>
        </a:p>
      </dgm:t>
    </dgm:pt>
    <dgm:pt modelId="{8A09ECC1-E13F-4848-B819-C77BFDB4C191}" type="pres">
      <dgm:prSet presAssocID="{AE0C4CC6-DCF7-9440-82CF-FD27543693B1}" presName="vert2" presStyleCnt="0"/>
      <dgm:spPr/>
    </dgm:pt>
    <dgm:pt modelId="{64BE4E7C-FB19-B842-9E6E-58A23D2A82AB}" type="pres">
      <dgm:prSet presAssocID="{AE0C4CC6-DCF7-9440-82CF-FD27543693B1}" presName="thinLine2b" presStyleLbl="callout" presStyleIdx="1" presStyleCnt="16"/>
      <dgm:spPr>
        <a:ln>
          <a:solidFill>
            <a:schemeClr val="accent1"/>
          </a:solidFill>
        </a:ln>
      </dgm:spPr>
    </dgm:pt>
    <dgm:pt modelId="{164A17E3-5435-6B4D-831E-6478485EE44F}" type="pres">
      <dgm:prSet presAssocID="{AE0C4CC6-DCF7-9440-82CF-FD27543693B1}" presName="vertSpace2b" presStyleCnt="0"/>
      <dgm:spPr/>
    </dgm:pt>
    <dgm:pt modelId="{2B168F64-AD33-464B-B790-453AC8485F2C}" type="pres">
      <dgm:prSet presAssocID="{E80BB88A-AA83-F045-A058-4D3F7400EB29}" presName="horz2" presStyleCnt="0"/>
      <dgm:spPr/>
    </dgm:pt>
    <dgm:pt modelId="{76288F85-DED4-1A42-95D0-8D84C61B9D5B}" type="pres">
      <dgm:prSet presAssocID="{E80BB88A-AA83-F045-A058-4D3F7400EB29}" presName="horzSpace2" presStyleCnt="0"/>
      <dgm:spPr/>
    </dgm:pt>
    <dgm:pt modelId="{2C0FCA10-122F-1746-A1E3-5EF2CA66A17F}" type="pres">
      <dgm:prSet presAssocID="{E80BB88A-AA83-F045-A058-4D3F7400EB29}" presName="tx2" presStyleLbl="revTx" presStyleIdx="3" presStyleCnt="17"/>
      <dgm:spPr/>
      <dgm:t>
        <a:bodyPr/>
        <a:lstStyle/>
        <a:p>
          <a:endParaRPr lang="en-US"/>
        </a:p>
      </dgm:t>
    </dgm:pt>
    <dgm:pt modelId="{6AA0C2D3-A844-0041-A32B-A97E8E577F9C}" type="pres">
      <dgm:prSet presAssocID="{E80BB88A-AA83-F045-A058-4D3F7400EB29}" presName="vert2" presStyleCnt="0"/>
      <dgm:spPr/>
    </dgm:pt>
    <dgm:pt modelId="{E0256FA0-7B32-614D-ADD8-D4AE6A2B3C87}" type="pres">
      <dgm:prSet presAssocID="{E80BB88A-AA83-F045-A058-4D3F7400EB29}" presName="thinLine2b" presStyleLbl="callout" presStyleIdx="2" presStyleCnt="16"/>
      <dgm:spPr>
        <a:ln>
          <a:solidFill>
            <a:schemeClr val="accent1"/>
          </a:solidFill>
        </a:ln>
      </dgm:spPr>
    </dgm:pt>
    <dgm:pt modelId="{F873DC1E-03AC-F042-A7C4-CAB773DD474B}" type="pres">
      <dgm:prSet presAssocID="{E80BB88A-AA83-F045-A058-4D3F7400EB29}" presName="vertSpace2b" presStyleCnt="0"/>
      <dgm:spPr/>
    </dgm:pt>
    <dgm:pt modelId="{93F5D3FB-33AB-DD4A-A33D-9D551B605723}" type="pres">
      <dgm:prSet presAssocID="{D1BD44F7-AAFC-6F4B-8C84-AF19BE93400F}" presName="horz2" presStyleCnt="0"/>
      <dgm:spPr/>
    </dgm:pt>
    <dgm:pt modelId="{80EDD1A9-899D-A944-A00F-41A53BB04742}" type="pres">
      <dgm:prSet presAssocID="{D1BD44F7-AAFC-6F4B-8C84-AF19BE93400F}" presName="horzSpace2" presStyleCnt="0"/>
      <dgm:spPr/>
    </dgm:pt>
    <dgm:pt modelId="{45C427DB-3AFA-854E-A34F-8D92A773449C}" type="pres">
      <dgm:prSet presAssocID="{D1BD44F7-AAFC-6F4B-8C84-AF19BE93400F}" presName="tx2" presStyleLbl="revTx" presStyleIdx="4" presStyleCnt="17"/>
      <dgm:spPr/>
      <dgm:t>
        <a:bodyPr/>
        <a:lstStyle/>
        <a:p>
          <a:endParaRPr lang="en-US"/>
        </a:p>
      </dgm:t>
    </dgm:pt>
    <dgm:pt modelId="{BB761C42-5623-714E-8F1F-95FC59E66CC3}" type="pres">
      <dgm:prSet presAssocID="{D1BD44F7-AAFC-6F4B-8C84-AF19BE93400F}" presName="vert2" presStyleCnt="0"/>
      <dgm:spPr/>
    </dgm:pt>
    <dgm:pt modelId="{8F828EE5-2254-2B41-8F19-E2302F3E32F8}" type="pres">
      <dgm:prSet presAssocID="{D1BD44F7-AAFC-6F4B-8C84-AF19BE93400F}" presName="thinLine2b" presStyleLbl="callout" presStyleIdx="3" presStyleCnt="16"/>
      <dgm:spPr>
        <a:ln>
          <a:solidFill>
            <a:schemeClr val="accent1"/>
          </a:solidFill>
        </a:ln>
      </dgm:spPr>
    </dgm:pt>
    <dgm:pt modelId="{86738FAF-0E47-6844-A968-F0D11BD82950}" type="pres">
      <dgm:prSet presAssocID="{D1BD44F7-AAFC-6F4B-8C84-AF19BE93400F}" presName="vertSpace2b" presStyleCnt="0"/>
      <dgm:spPr/>
    </dgm:pt>
    <dgm:pt modelId="{CBBDC4DC-3C29-384E-B3B4-13BF1CDF91B2}" type="pres">
      <dgm:prSet presAssocID="{BDBF8F16-B710-C24A-B0AE-578E82B50F1D}" presName="horz2" presStyleCnt="0"/>
      <dgm:spPr/>
    </dgm:pt>
    <dgm:pt modelId="{532212B6-EAAE-7141-A2BC-90EAA46DEE42}" type="pres">
      <dgm:prSet presAssocID="{BDBF8F16-B710-C24A-B0AE-578E82B50F1D}" presName="horzSpace2" presStyleCnt="0"/>
      <dgm:spPr/>
    </dgm:pt>
    <dgm:pt modelId="{1F4EFEF0-0C17-FC4E-9856-DEABFE6ADE8D}" type="pres">
      <dgm:prSet presAssocID="{BDBF8F16-B710-C24A-B0AE-578E82B50F1D}" presName="tx2" presStyleLbl="revTx" presStyleIdx="5" presStyleCnt="17"/>
      <dgm:spPr/>
      <dgm:t>
        <a:bodyPr/>
        <a:lstStyle/>
        <a:p>
          <a:endParaRPr lang="en-US"/>
        </a:p>
      </dgm:t>
    </dgm:pt>
    <dgm:pt modelId="{A7981B1B-B416-4C45-932E-242A120A097F}" type="pres">
      <dgm:prSet presAssocID="{BDBF8F16-B710-C24A-B0AE-578E82B50F1D}" presName="vert2" presStyleCnt="0"/>
      <dgm:spPr/>
    </dgm:pt>
    <dgm:pt modelId="{00F5706F-DF42-664F-B6FA-8ADED1F0B6B9}" type="pres">
      <dgm:prSet presAssocID="{BDBF8F16-B710-C24A-B0AE-578E82B50F1D}" presName="thinLine2b" presStyleLbl="callout" presStyleIdx="4" presStyleCnt="16"/>
      <dgm:spPr>
        <a:ln>
          <a:solidFill>
            <a:schemeClr val="accent1"/>
          </a:solidFill>
        </a:ln>
      </dgm:spPr>
    </dgm:pt>
    <dgm:pt modelId="{4C9D8DCB-DE48-3248-8723-37D3FC2AE4D7}" type="pres">
      <dgm:prSet presAssocID="{BDBF8F16-B710-C24A-B0AE-578E82B50F1D}" presName="vertSpace2b" presStyleCnt="0"/>
      <dgm:spPr/>
    </dgm:pt>
    <dgm:pt modelId="{27113072-50D5-2A40-B2E2-E9739D0742A9}" type="pres">
      <dgm:prSet presAssocID="{E2D9F78E-3A2A-CD4F-8650-707AC004292E}" presName="horz2" presStyleCnt="0"/>
      <dgm:spPr/>
    </dgm:pt>
    <dgm:pt modelId="{0EE1D6D5-9C43-B54E-9D73-E11743C84FAE}" type="pres">
      <dgm:prSet presAssocID="{E2D9F78E-3A2A-CD4F-8650-707AC004292E}" presName="horzSpace2" presStyleCnt="0"/>
      <dgm:spPr/>
    </dgm:pt>
    <dgm:pt modelId="{C129156B-26E5-224B-9A89-865CAFCE8AA4}" type="pres">
      <dgm:prSet presAssocID="{E2D9F78E-3A2A-CD4F-8650-707AC004292E}" presName="tx2" presStyleLbl="revTx" presStyleIdx="6" presStyleCnt="17"/>
      <dgm:spPr/>
      <dgm:t>
        <a:bodyPr/>
        <a:lstStyle/>
        <a:p>
          <a:endParaRPr lang="en-US"/>
        </a:p>
      </dgm:t>
    </dgm:pt>
    <dgm:pt modelId="{5DAD05EA-EE7F-E244-BC2A-EB8E6F67A6A7}" type="pres">
      <dgm:prSet presAssocID="{E2D9F78E-3A2A-CD4F-8650-707AC004292E}" presName="vert2" presStyleCnt="0"/>
      <dgm:spPr/>
    </dgm:pt>
    <dgm:pt modelId="{2E389826-4B38-7449-8244-DC38FE090BBB}" type="pres">
      <dgm:prSet presAssocID="{E2D9F78E-3A2A-CD4F-8650-707AC004292E}" presName="thinLine2b" presStyleLbl="callout" presStyleIdx="5" presStyleCnt="16"/>
      <dgm:spPr>
        <a:ln>
          <a:solidFill>
            <a:schemeClr val="accent1"/>
          </a:solidFill>
        </a:ln>
      </dgm:spPr>
    </dgm:pt>
    <dgm:pt modelId="{60063FD1-9AF3-5345-8D2D-42A03ED7B603}" type="pres">
      <dgm:prSet presAssocID="{E2D9F78E-3A2A-CD4F-8650-707AC004292E}" presName="vertSpace2b" presStyleCnt="0"/>
      <dgm:spPr/>
    </dgm:pt>
    <dgm:pt modelId="{87F4D080-325B-8742-B24D-7392305C36C1}" type="pres">
      <dgm:prSet presAssocID="{1433012C-A928-5E4E-BB93-B16ADED46742}" presName="horz2" presStyleCnt="0"/>
      <dgm:spPr/>
    </dgm:pt>
    <dgm:pt modelId="{7B4DAA64-A272-EB4E-92E6-7F0581C55755}" type="pres">
      <dgm:prSet presAssocID="{1433012C-A928-5E4E-BB93-B16ADED46742}" presName="horzSpace2" presStyleCnt="0"/>
      <dgm:spPr/>
    </dgm:pt>
    <dgm:pt modelId="{11BD187F-3CFA-7C42-A406-A5457860E2C6}" type="pres">
      <dgm:prSet presAssocID="{1433012C-A928-5E4E-BB93-B16ADED46742}" presName="tx2" presStyleLbl="revTx" presStyleIdx="7" presStyleCnt="17"/>
      <dgm:spPr/>
      <dgm:t>
        <a:bodyPr/>
        <a:lstStyle/>
        <a:p>
          <a:endParaRPr lang="en-US"/>
        </a:p>
      </dgm:t>
    </dgm:pt>
    <dgm:pt modelId="{F6C0D77B-B0CF-824C-B0D4-A8BAB5B68409}" type="pres">
      <dgm:prSet presAssocID="{1433012C-A928-5E4E-BB93-B16ADED46742}" presName="vert2" presStyleCnt="0"/>
      <dgm:spPr/>
    </dgm:pt>
    <dgm:pt modelId="{6D58AC9F-2F98-8C40-9D83-CECB1DA93038}" type="pres">
      <dgm:prSet presAssocID="{1433012C-A928-5E4E-BB93-B16ADED46742}" presName="thinLine2b" presStyleLbl="callout" presStyleIdx="6" presStyleCnt="16"/>
      <dgm:spPr>
        <a:ln>
          <a:solidFill>
            <a:schemeClr val="accent1"/>
          </a:solidFill>
        </a:ln>
      </dgm:spPr>
    </dgm:pt>
    <dgm:pt modelId="{0511942C-B08C-A244-B520-9BCFD493B655}" type="pres">
      <dgm:prSet presAssocID="{1433012C-A928-5E4E-BB93-B16ADED46742}" presName="vertSpace2b" presStyleCnt="0"/>
      <dgm:spPr/>
    </dgm:pt>
    <dgm:pt modelId="{9399252F-EF69-2847-A718-E68F9BABDC47}" type="pres">
      <dgm:prSet presAssocID="{50DAD3E5-D6FE-E14D-975D-F3ED87525E13}" presName="horz2" presStyleCnt="0"/>
      <dgm:spPr/>
    </dgm:pt>
    <dgm:pt modelId="{A4EF87D8-9407-5B44-9227-C33EB92313D9}" type="pres">
      <dgm:prSet presAssocID="{50DAD3E5-D6FE-E14D-975D-F3ED87525E13}" presName="horzSpace2" presStyleCnt="0"/>
      <dgm:spPr/>
    </dgm:pt>
    <dgm:pt modelId="{7909E99E-016F-6D4F-9F50-F2A61DCEC491}" type="pres">
      <dgm:prSet presAssocID="{50DAD3E5-D6FE-E14D-975D-F3ED87525E13}" presName="tx2" presStyleLbl="revTx" presStyleIdx="8" presStyleCnt="17"/>
      <dgm:spPr/>
      <dgm:t>
        <a:bodyPr/>
        <a:lstStyle/>
        <a:p>
          <a:endParaRPr lang="en-US"/>
        </a:p>
      </dgm:t>
    </dgm:pt>
    <dgm:pt modelId="{31E88423-F2F4-F44B-8DBA-4D9C657D3C96}" type="pres">
      <dgm:prSet presAssocID="{50DAD3E5-D6FE-E14D-975D-F3ED87525E13}" presName="vert2" presStyleCnt="0"/>
      <dgm:spPr/>
    </dgm:pt>
    <dgm:pt modelId="{2E3C2190-1821-5547-A2C7-56FC342480D7}" type="pres">
      <dgm:prSet presAssocID="{50DAD3E5-D6FE-E14D-975D-F3ED87525E13}" presName="thinLine2b" presStyleLbl="callout" presStyleIdx="7" presStyleCnt="16"/>
      <dgm:spPr>
        <a:ln>
          <a:solidFill>
            <a:schemeClr val="accent1"/>
          </a:solidFill>
        </a:ln>
      </dgm:spPr>
    </dgm:pt>
    <dgm:pt modelId="{242E0A93-38BF-5241-858A-06C7E5782DB2}" type="pres">
      <dgm:prSet presAssocID="{50DAD3E5-D6FE-E14D-975D-F3ED87525E13}" presName="vertSpace2b" presStyleCnt="0"/>
      <dgm:spPr/>
    </dgm:pt>
    <dgm:pt modelId="{9EFAF691-D28A-4241-B270-E0C13A718505}" type="pres">
      <dgm:prSet presAssocID="{661ABCA4-705B-854D-B7FE-19C529EE92BB}" presName="horz2" presStyleCnt="0"/>
      <dgm:spPr/>
    </dgm:pt>
    <dgm:pt modelId="{BAF647A1-D34F-F74F-B267-343D5F0BE6EE}" type="pres">
      <dgm:prSet presAssocID="{661ABCA4-705B-854D-B7FE-19C529EE92BB}" presName="horzSpace2" presStyleCnt="0"/>
      <dgm:spPr/>
    </dgm:pt>
    <dgm:pt modelId="{F743FB8B-5F35-FD44-BB9D-E3312EDB857C}" type="pres">
      <dgm:prSet presAssocID="{661ABCA4-705B-854D-B7FE-19C529EE92BB}" presName="tx2" presStyleLbl="revTx" presStyleIdx="9" presStyleCnt="17"/>
      <dgm:spPr/>
      <dgm:t>
        <a:bodyPr/>
        <a:lstStyle/>
        <a:p>
          <a:endParaRPr lang="en-US"/>
        </a:p>
      </dgm:t>
    </dgm:pt>
    <dgm:pt modelId="{D40EF933-986C-724F-B4BA-571FE0DB488C}" type="pres">
      <dgm:prSet presAssocID="{661ABCA4-705B-854D-B7FE-19C529EE92BB}" presName="vert2" presStyleCnt="0"/>
      <dgm:spPr/>
    </dgm:pt>
    <dgm:pt modelId="{59742F4E-588F-CA47-ABCA-8057BC3FAFB8}" type="pres">
      <dgm:prSet presAssocID="{661ABCA4-705B-854D-B7FE-19C529EE92BB}" presName="thinLine2b" presStyleLbl="callout" presStyleIdx="8" presStyleCnt="16"/>
      <dgm:spPr>
        <a:ln>
          <a:solidFill>
            <a:schemeClr val="accent1"/>
          </a:solidFill>
        </a:ln>
      </dgm:spPr>
    </dgm:pt>
    <dgm:pt modelId="{DACE605F-9168-DB42-BE54-035866958079}" type="pres">
      <dgm:prSet presAssocID="{661ABCA4-705B-854D-B7FE-19C529EE92BB}" presName="vertSpace2b" presStyleCnt="0"/>
      <dgm:spPr/>
    </dgm:pt>
    <dgm:pt modelId="{87A69E39-06A3-A749-B46A-DD5553C1E25D}" type="pres">
      <dgm:prSet presAssocID="{90C2803B-C6FA-614B-9259-0A304222D350}" presName="horz2" presStyleCnt="0"/>
      <dgm:spPr/>
    </dgm:pt>
    <dgm:pt modelId="{FE4CE897-8E05-9A4F-AEF2-C38E5DC12904}" type="pres">
      <dgm:prSet presAssocID="{90C2803B-C6FA-614B-9259-0A304222D350}" presName="horzSpace2" presStyleCnt="0"/>
      <dgm:spPr/>
    </dgm:pt>
    <dgm:pt modelId="{90BA797B-3514-0948-9B1E-6F81985B5839}" type="pres">
      <dgm:prSet presAssocID="{90C2803B-C6FA-614B-9259-0A304222D350}" presName="tx2" presStyleLbl="revTx" presStyleIdx="10" presStyleCnt="17"/>
      <dgm:spPr/>
      <dgm:t>
        <a:bodyPr/>
        <a:lstStyle/>
        <a:p>
          <a:endParaRPr lang="en-US"/>
        </a:p>
      </dgm:t>
    </dgm:pt>
    <dgm:pt modelId="{D956DFBA-3583-1B4F-A3A2-57A91F4427A3}" type="pres">
      <dgm:prSet presAssocID="{90C2803B-C6FA-614B-9259-0A304222D350}" presName="vert2" presStyleCnt="0"/>
      <dgm:spPr/>
    </dgm:pt>
    <dgm:pt modelId="{FBEF08A7-EA4A-9240-98B9-D443EE3C3E52}" type="pres">
      <dgm:prSet presAssocID="{90C2803B-C6FA-614B-9259-0A304222D350}" presName="thinLine2b" presStyleLbl="callout" presStyleIdx="9" presStyleCnt="16"/>
      <dgm:spPr>
        <a:ln>
          <a:solidFill>
            <a:schemeClr val="accent1"/>
          </a:solidFill>
        </a:ln>
      </dgm:spPr>
    </dgm:pt>
    <dgm:pt modelId="{9E4A84EE-2329-9349-89FD-F131CCDD46CF}" type="pres">
      <dgm:prSet presAssocID="{90C2803B-C6FA-614B-9259-0A304222D350}" presName="vertSpace2b" presStyleCnt="0"/>
      <dgm:spPr/>
    </dgm:pt>
    <dgm:pt modelId="{3B925559-D249-1446-8F79-AD15F7612241}" type="pres">
      <dgm:prSet presAssocID="{B3889B1A-4A51-D645-99DF-425BD38D4D46}" presName="horz2" presStyleCnt="0"/>
      <dgm:spPr/>
    </dgm:pt>
    <dgm:pt modelId="{E6AD9626-CAB3-D24C-94A5-D79918EA72DC}" type="pres">
      <dgm:prSet presAssocID="{B3889B1A-4A51-D645-99DF-425BD38D4D46}" presName="horzSpace2" presStyleCnt="0"/>
      <dgm:spPr/>
    </dgm:pt>
    <dgm:pt modelId="{EDA72C58-204B-B440-BC1D-B996DD0B7FA7}" type="pres">
      <dgm:prSet presAssocID="{B3889B1A-4A51-D645-99DF-425BD38D4D46}" presName="tx2" presStyleLbl="revTx" presStyleIdx="11" presStyleCnt="17"/>
      <dgm:spPr/>
      <dgm:t>
        <a:bodyPr/>
        <a:lstStyle/>
        <a:p>
          <a:endParaRPr lang="en-US"/>
        </a:p>
      </dgm:t>
    </dgm:pt>
    <dgm:pt modelId="{946933F1-2E7A-6B41-AB3D-86B1E8CDB169}" type="pres">
      <dgm:prSet presAssocID="{B3889B1A-4A51-D645-99DF-425BD38D4D46}" presName="vert2" presStyleCnt="0"/>
      <dgm:spPr/>
    </dgm:pt>
    <dgm:pt modelId="{ECC8F40C-68A6-1E44-A648-CF00EDB9DDC1}" type="pres">
      <dgm:prSet presAssocID="{B3889B1A-4A51-D645-99DF-425BD38D4D46}" presName="thinLine2b" presStyleLbl="callout" presStyleIdx="10" presStyleCnt="16"/>
      <dgm:spPr>
        <a:ln>
          <a:solidFill>
            <a:schemeClr val="accent1"/>
          </a:solidFill>
        </a:ln>
      </dgm:spPr>
    </dgm:pt>
    <dgm:pt modelId="{482C3657-26CF-5E48-B130-FB1D6830BD5B}" type="pres">
      <dgm:prSet presAssocID="{B3889B1A-4A51-D645-99DF-425BD38D4D46}" presName="vertSpace2b" presStyleCnt="0"/>
      <dgm:spPr/>
    </dgm:pt>
    <dgm:pt modelId="{E3DAB36A-17BD-4449-923B-3279F5AF6404}" type="pres">
      <dgm:prSet presAssocID="{F6DD71B6-6CE7-E148-9903-D9AEB1E9D730}" presName="horz2" presStyleCnt="0"/>
      <dgm:spPr/>
    </dgm:pt>
    <dgm:pt modelId="{5CE9D18F-1C2A-C940-B353-088ED45841A8}" type="pres">
      <dgm:prSet presAssocID="{F6DD71B6-6CE7-E148-9903-D9AEB1E9D730}" presName="horzSpace2" presStyleCnt="0"/>
      <dgm:spPr/>
    </dgm:pt>
    <dgm:pt modelId="{F91A0E8F-9261-5740-AF2C-8B1196674AB5}" type="pres">
      <dgm:prSet presAssocID="{F6DD71B6-6CE7-E148-9903-D9AEB1E9D730}" presName="tx2" presStyleLbl="revTx" presStyleIdx="12" presStyleCnt="17"/>
      <dgm:spPr/>
      <dgm:t>
        <a:bodyPr/>
        <a:lstStyle/>
        <a:p>
          <a:endParaRPr lang="en-US"/>
        </a:p>
      </dgm:t>
    </dgm:pt>
    <dgm:pt modelId="{6913614D-6752-8142-AC2F-7483958E5550}" type="pres">
      <dgm:prSet presAssocID="{F6DD71B6-6CE7-E148-9903-D9AEB1E9D730}" presName="vert2" presStyleCnt="0"/>
      <dgm:spPr/>
    </dgm:pt>
    <dgm:pt modelId="{9BABF388-1C25-C842-A255-C45C8A8945F4}" type="pres">
      <dgm:prSet presAssocID="{F6DD71B6-6CE7-E148-9903-D9AEB1E9D730}" presName="thinLine2b" presStyleLbl="callout" presStyleIdx="11" presStyleCnt="16"/>
      <dgm:spPr>
        <a:ln>
          <a:solidFill>
            <a:schemeClr val="accent1"/>
          </a:solidFill>
        </a:ln>
      </dgm:spPr>
    </dgm:pt>
    <dgm:pt modelId="{AFFCE2F0-C9F7-FF42-8122-FDEA7824ACCA}" type="pres">
      <dgm:prSet presAssocID="{F6DD71B6-6CE7-E148-9903-D9AEB1E9D730}" presName="vertSpace2b" presStyleCnt="0"/>
      <dgm:spPr/>
    </dgm:pt>
    <dgm:pt modelId="{5B7E4971-8A2C-1543-8032-40318015F3C2}" type="pres">
      <dgm:prSet presAssocID="{DA7A40D2-E78C-3948-B778-5C3BC4FAB795}" presName="horz2" presStyleCnt="0"/>
      <dgm:spPr/>
    </dgm:pt>
    <dgm:pt modelId="{D61D0305-CB88-A84B-B936-4D179304D000}" type="pres">
      <dgm:prSet presAssocID="{DA7A40D2-E78C-3948-B778-5C3BC4FAB795}" presName="horzSpace2" presStyleCnt="0"/>
      <dgm:spPr/>
    </dgm:pt>
    <dgm:pt modelId="{58FE3BFD-C227-3E41-9B82-00BF0818A60A}" type="pres">
      <dgm:prSet presAssocID="{DA7A40D2-E78C-3948-B778-5C3BC4FAB795}" presName="tx2" presStyleLbl="revTx" presStyleIdx="13" presStyleCnt="17"/>
      <dgm:spPr/>
      <dgm:t>
        <a:bodyPr/>
        <a:lstStyle/>
        <a:p>
          <a:endParaRPr lang="en-US"/>
        </a:p>
      </dgm:t>
    </dgm:pt>
    <dgm:pt modelId="{0CD33940-29B2-A042-9922-C5C2B4139171}" type="pres">
      <dgm:prSet presAssocID="{DA7A40D2-E78C-3948-B778-5C3BC4FAB795}" presName="vert2" presStyleCnt="0"/>
      <dgm:spPr/>
    </dgm:pt>
    <dgm:pt modelId="{34187BBB-2F49-0940-B3A9-E2BE02F467AF}" type="pres">
      <dgm:prSet presAssocID="{DA7A40D2-E78C-3948-B778-5C3BC4FAB795}" presName="thinLine2b" presStyleLbl="callout" presStyleIdx="12" presStyleCnt="16"/>
      <dgm:spPr>
        <a:ln>
          <a:solidFill>
            <a:schemeClr val="accent1"/>
          </a:solidFill>
        </a:ln>
      </dgm:spPr>
    </dgm:pt>
    <dgm:pt modelId="{FC494D8D-6FBA-8647-A2DA-F4AF0B9A1D33}" type="pres">
      <dgm:prSet presAssocID="{DA7A40D2-E78C-3948-B778-5C3BC4FAB795}" presName="vertSpace2b" presStyleCnt="0"/>
      <dgm:spPr/>
    </dgm:pt>
    <dgm:pt modelId="{5E45CB4C-C657-2243-9D21-A324706C1316}" type="pres">
      <dgm:prSet presAssocID="{F11FC751-7EA7-1B46-9833-39F0874778FB}" presName="horz2" presStyleCnt="0"/>
      <dgm:spPr/>
    </dgm:pt>
    <dgm:pt modelId="{CC971085-4E81-DB4D-8A8C-DB465AA767CD}" type="pres">
      <dgm:prSet presAssocID="{F11FC751-7EA7-1B46-9833-39F0874778FB}" presName="horzSpace2" presStyleCnt="0"/>
      <dgm:spPr/>
    </dgm:pt>
    <dgm:pt modelId="{9CF1F255-20B2-A243-A01B-AC314792C9C1}" type="pres">
      <dgm:prSet presAssocID="{F11FC751-7EA7-1B46-9833-39F0874778FB}" presName="tx2" presStyleLbl="revTx" presStyleIdx="14" presStyleCnt="17"/>
      <dgm:spPr/>
      <dgm:t>
        <a:bodyPr/>
        <a:lstStyle/>
        <a:p>
          <a:endParaRPr lang="en-US"/>
        </a:p>
      </dgm:t>
    </dgm:pt>
    <dgm:pt modelId="{FF386DC9-3DC4-2843-9E85-B8A77125FA3C}" type="pres">
      <dgm:prSet presAssocID="{F11FC751-7EA7-1B46-9833-39F0874778FB}" presName="vert2" presStyleCnt="0"/>
      <dgm:spPr/>
    </dgm:pt>
    <dgm:pt modelId="{FEBB1627-EEE8-2F43-9B3E-667E60550FE9}" type="pres">
      <dgm:prSet presAssocID="{F11FC751-7EA7-1B46-9833-39F0874778FB}" presName="thinLine2b" presStyleLbl="callout" presStyleIdx="13" presStyleCnt="16"/>
      <dgm:spPr>
        <a:ln>
          <a:solidFill>
            <a:schemeClr val="accent1"/>
          </a:solidFill>
        </a:ln>
      </dgm:spPr>
    </dgm:pt>
    <dgm:pt modelId="{679972E7-6484-8C4F-839D-643A4EF79E35}" type="pres">
      <dgm:prSet presAssocID="{F11FC751-7EA7-1B46-9833-39F0874778FB}" presName="vertSpace2b" presStyleCnt="0"/>
      <dgm:spPr/>
    </dgm:pt>
    <dgm:pt modelId="{5967D696-02BC-7645-9575-AE1B7087451E}" type="pres">
      <dgm:prSet presAssocID="{1ADB5067-1BEF-2E43-A32D-65311D85D596}" presName="horz2" presStyleCnt="0"/>
      <dgm:spPr/>
    </dgm:pt>
    <dgm:pt modelId="{E1D0BF85-F4A5-B54F-B043-84AB306864EC}" type="pres">
      <dgm:prSet presAssocID="{1ADB5067-1BEF-2E43-A32D-65311D85D596}" presName="horzSpace2" presStyleCnt="0"/>
      <dgm:spPr/>
    </dgm:pt>
    <dgm:pt modelId="{5670316D-00E7-9945-9A4E-58082723B6C1}" type="pres">
      <dgm:prSet presAssocID="{1ADB5067-1BEF-2E43-A32D-65311D85D596}" presName="tx2" presStyleLbl="revTx" presStyleIdx="15" presStyleCnt="17"/>
      <dgm:spPr/>
      <dgm:t>
        <a:bodyPr/>
        <a:lstStyle/>
        <a:p>
          <a:endParaRPr lang="en-US"/>
        </a:p>
      </dgm:t>
    </dgm:pt>
    <dgm:pt modelId="{1145636B-D039-4349-A997-B2076606FDD1}" type="pres">
      <dgm:prSet presAssocID="{1ADB5067-1BEF-2E43-A32D-65311D85D596}" presName="vert2" presStyleCnt="0"/>
      <dgm:spPr/>
    </dgm:pt>
    <dgm:pt modelId="{AB7C9ACF-1914-6144-9D7B-B6C5D99448D2}" type="pres">
      <dgm:prSet presAssocID="{1ADB5067-1BEF-2E43-A32D-65311D85D596}" presName="thinLine2b" presStyleLbl="callout" presStyleIdx="14" presStyleCnt="16"/>
      <dgm:spPr>
        <a:ln>
          <a:solidFill>
            <a:schemeClr val="accent1"/>
          </a:solidFill>
        </a:ln>
      </dgm:spPr>
    </dgm:pt>
    <dgm:pt modelId="{F4078339-A9D4-3049-9422-AA4688FB3721}" type="pres">
      <dgm:prSet presAssocID="{1ADB5067-1BEF-2E43-A32D-65311D85D596}" presName="vertSpace2b" presStyleCnt="0"/>
      <dgm:spPr/>
    </dgm:pt>
    <dgm:pt modelId="{8D09C4C7-F3DD-4A40-9170-38336B63F02D}" type="pres">
      <dgm:prSet presAssocID="{C6653DE7-0A5B-3049-B53E-F33F025E6568}" presName="horz2" presStyleCnt="0"/>
      <dgm:spPr/>
    </dgm:pt>
    <dgm:pt modelId="{C9515445-EB4D-554B-8BA1-1D8D49D3BF20}" type="pres">
      <dgm:prSet presAssocID="{C6653DE7-0A5B-3049-B53E-F33F025E6568}" presName="horzSpace2" presStyleCnt="0"/>
      <dgm:spPr/>
    </dgm:pt>
    <dgm:pt modelId="{DAE97ABE-2BC6-734E-B80F-8AC1DA768C83}" type="pres">
      <dgm:prSet presAssocID="{C6653DE7-0A5B-3049-B53E-F33F025E6568}" presName="tx2" presStyleLbl="revTx" presStyleIdx="16" presStyleCnt="17"/>
      <dgm:spPr/>
      <dgm:t>
        <a:bodyPr/>
        <a:lstStyle/>
        <a:p>
          <a:endParaRPr lang="en-US"/>
        </a:p>
      </dgm:t>
    </dgm:pt>
    <dgm:pt modelId="{57AEC4B2-C4A0-4643-8D30-2E74DA28F4A5}" type="pres">
      <dgm:prSet presAssocID="{C6653DE7-0A5B-3049-B53E-F33F025E6568}" presName="vert2" presStyleCnt="0"/>
      <dgm:spPr/>
    </dgm:pt>
    <dgm:pt modelId="{C0A1324F-5EB0-C042-BC13-B744AED81EFE}" type="pres">
      <dgm:prSet presAssocID="{C6653DE7-0A5B-3049-B53E-F33F025E6568}" presName="thinLine2b" presStyleLbl="callout" presStyleIdx="15" presStyleCnt="16"/>
      <dgm:spPr>
        <a:ln>
          <a:solidFill>
            <a:srgbClr val="0F253E"/>
          </a:solidFill>
        </a:ln>
      </dgm:spPr>
    </dgm:pt>
    <dgm:pt modelId="{AFE591FA-379C-8B43-B2E1-383919285606}" type="pres">
      <dgm:prSet presAssocID="{C6653DE7-0A5B-3049-B53E-F33F025E6568}" presName="vertSpace2b" presStyleCnt="0"/>
      <dgm:spPr/>
    </dgm:pt>
  </dgm:ptLst>
  <dgm:cxnLst>
    <dgm:cxn modelId="{57E2FC80-8B50-2647-A0AE-D56F1BFDD28F}" srcId="{BEE703A3-0078-5747-8FF9-57A0E7EBE053}" destId="{4E125CFB-4D7B-3F47-8570-FAE733C6BAF2}" srcOrd="0" destOrd="0" parTransId="{D24038E7-B5BB-6D46-9F27-AE452D818CC8}" sibTransId="{F8A3F6E9-B262-9F4C-A2CB-0199E57E9D0A}"/>
    <dgm:cxn modelId="{AF1C13AC-D7C2-384A-849C-CED790FD2D40}" type="presOf" srcId="{4E125CFB-4D7B-3F47-8570-FAE733C6BAF2}" destId="{EAF01016-C1BF-D541-853C-7EE238B2FEBE}" srcOrd="0" destOrd="0" presId="urn:microsoft.com/office/officeart/2008/layout/LinedList"/>
    <dgm:cxn modelId="{E5658B64-8A6C-FA48-9563-2C9F1F079AB7}" srcId="{596A96DD-2F3C-C344-A1CD-D0C6E85C28BA}" destId="{BEE703A3-0078-5747-8FF9-57A0E7EBE053}" srcOrd="0" destOrd="0" parTransId="{E7C0C0DB-D333-904A-B72A-32EC97EA6427}" sibTransId="{EA364721-B269-E440-A8AD-F070D2F58D65}"/>
    <dgm:cxn modelId="{49AA4A89-5880-1E45-82DE-101BD398E94A}" type="presOf" srcId="{50DAD3E5-D6FE-E14D-975D-F3ED87525E13}" destId="{7909E99E-016F-6D4F-9F50-F2A61DCEC491}" srcOrd="0" destOrd="0" presId="urn:microsoft.com/office/officeart/2008/layout/LinedList"/>
    <dgm:cxn modelId="{6C625B3C-0D57-C343-853F-0D89A70D919E}" type="presOf" srcId="{1433012C-A928-5E4E-BB93-B16ADED46742}" destId="{11BD187F-3CFA-7C42-A406-A5457860E2C6}" srcOrd="0" destOrd="0" presId="urn:microsoft.com/office/officeart/2008/layout/LinedList"/>
    <dgm:cxn modelId="{E52B6624-313D-2A44-A523-29AED56FF5C8}" srcId="{BEE703A3-0078-5747-8FF9-57A0E7EBE053}" destId="{D1BD44F7-AAFC-6F4B-8C84-AF19BE93400F}" srcOrd="3" destOrd="0" parTransId="{5102D28C-F220-6642-AE3E-EA7B5AAB5563}" sibTransId="{3CD90864-4B89-D543-AA01-19EA08535D98}"/>
    <dgm:cxn modelId="{E5FB9C93-8221-0747-9F75-B56CA4FD4311}" srcId="{BEE703A3-0078-5747-8FF9-57A0E7EBE053}" destId="{F11FC751-7EA7-1B46-9833-39F0874778FB}" srcOrd="13" destOrd="0" parTransId="{603431F5-58C0-CE40-983D-7D1DC8963F5B}" sibTransId="{56475BA7-215C-9542-AC5F-397009836A85}"/>
    <dgm:cxn modelId="{32993A38-5D76-2D48-BF68-3A3A90087251}" srcId="{BEE703A3-0078-5747-8FF9-57A0E7EBE053}" destId="{F6DD71B6-6CE7-E148-9903-D9AEB1E9D730}" srcOrd="11" destOrd="0" parTransId="{57191CD4-B0FB-384F-A217-51BB3C0C61A5}" sibTransId="{9D7AE73F-4350-A24D-B1E0-DED83EE42424}"/>
    <dgm:cxn modelId="{BB5C179C-D4E0-844E-A175-52C0397606DB}" type="presOf" srcId="{F11FC751-7EA7-1B46-9833-39F0874778FB}" destId="{9CF1F255-20B2-A243-A01B-AC314792C9C1}" srcOrd="0" destOrd="0" presId="urn:microsoft.com/office/officeart/2008/layout/LinedList"/>
    <dgm:cxn modelId="{B2AE256F-42FA-8346-963D-969084FDEBFE}" type="presOf" srcId="{AE0C4CC6-DCF7-9440-82CF-FD27543693B1}" destId="{7C73E4FF-BF8B-AA4C-9193-20C08E9A4334}" srcOrd="0" destOrd="0" presId="urn:microsoft.com/office/officeart/2008/layout/LinedList"/>
    <dgm:cxn modelId="{9A5954F0-9B4C-AE4A-8F27-3AAE9C2C4258}" type="presOf" srcId="{BDBF8F16-B710-C24A-B0AE-578E82B50F1D}" destId="{1F4EFEF0-0C17-FC4E-9856-DEABFE6ADE8D}" srcOrd="0" destOrd="0" presId="urn:microsoft.com/office/officeart/2008/layout/LinedList"/>
    <dgm:cxn modelId="{588EFDC0-FC8B-3846-AE4A-2C1732B8A16C}" type="presOf" srcId="{E80BB88A-AA83-F045-A058-4D3F7400EB29}" destId="{2C0FCA10-122F-1746-A1E3-5EF2CA66A17F}" srcOrd="0" destOrd="0" presId="urn:microsoft.com/office/officeart/2008/layout/LinedList"/>
    <dgm:cxn modelId="{CB163F09-FF97-714F-9606-B9E9B9D7621E}" type="presOf" srcId="{E2D9F78E-3A2A-CD4F-8650-707AC004292E}" destId="{C129156B-26E5-224B-9A89-865CAFCE8AA4}" srcOrd="0" destOrd="0" presId="urn:microsoft.com/office/officeart/2008/layout/LinedList"/>
    <dgm:cxn modelId="{DF1C0CF8-789E-CF46-A930-1F627D6286D8}" srcId="{BEE703A3-0078-5747-8FF9-57A0E7EBE053}" destId="{AE0C4CC6-DCF7-9440-82CF-FD27543693B1}" srcOrd="1" destOrd="0" parTransId="{4E26DAF7-E745-7C44-8448-9D6915EB08B6}" sibTransId="{EBE661F9-C7B7-EF4A-98DD-D99FCE371A8C}"/>
    <dgm:cxn modelId="{0C52A6C3-322A-8B4B-B2FE-EBF847C3E218}" type="presOf" srcId="{90C2803B-C6FA-614B-9259-0A304222D350}" destId="{90BA797B-3514-0948-9B1E-6F81985B5839}" srcOrd="0" destOrd="0" presId="urn:microsoft.com/office/officeart/2008/layout/LinedList"/>
    <dgm:cxn modelId="{7B216EF3-C769-2943-9D52-7B2093E41754}" type="presOf" srcId="{B3889B1A-4A51-D645-99DF-425BD38D4D46}" destId="{EDA72C58-204B-B440-BC1D-B996DD0B7FA7}" srcOrd="0" destOrd="0" presId="urn:microsoft.com/office/officeart/2008/layout/LinedList"/>
    <dgm:cxn modelId="{F272145E-EA17-1B40-A632-2629B8317BFD}" type="presOf" srcId="{F6DD71B6-6CE7-E148-9903-D9AEB1E9D730}" destId="{F91A0E8F-9261-5740-AF2C-8B1196674AB5}" srcOrd="0" destOrd="0" presId="urn:microsoft.com/office/officeart/2008/layout/LinedList"/>
    <dgm:cxn modelId="{B0601C0E-78E8-F643-8E13-3F0FA3D1AC34}" type="presOf" srcId="{596A96DD-2F3C-C344-A1CD-D0C6E85C28BA}" destId="{0F2DDE4D-618C-764B-945A-1362210F0D45}" srcOrd="0" destOrd="0" presId="urn:microsoft.com/office/officeart/2008/layout/LinedList"/>
    <dgm:cxn modelId="{E775E2F8-99B0-4546-AC01-89169D36FEB3}" srcId="{BEE703A3-0078-5747-8FF9-57A0E7EBE053}" destId="{1ADB5067-1BEF-2E43-A32D-65311D85D596}" srcOrd="14" destOrd="0" parTransId="{3318FE4F-261F-874B-A644-E7BC8963FEFA}" sibTransId="{0DEFEF46-879E-824B-BA48-C23BAE349699}"/>
    <dgm:cxn modelId="{5DA0B367-53AC-1D4A-B489-F23350FDDA54}" type="presOf" srcId="{1ADB5067-1BEF-2E43-A32D-65311D85D596}" destId="{5670316D-00E7-9945-9A4E-58082723B6C1}" srcOrd="0" destOrd="0" presId="urn:microsoft.com/office/officeart/2008/layout/LinedList"/>
    <dgm:cxn modelId="{45FCB418-EA93-0E4F-A04D-311FF7BF1B4D}" srcId="{BEE703A3-0078-5747-8FF9-57A0E7EBE053}" destId="{DA7A40D2-E78C-3948-B778-5C3BC4FAB795}" srcOrd="12" destOrd="0" parTransId="{1F40A232-AD46-2E46-8F65-D6070D052E56}" sibTransId="{403706A6-A8B8-8147-B532-3AEBE2F95F6F}"/>
    <dgm:cxn modelId="{79066050-0474-9948-9BAE-2149411B5140}" srcId="{BEE703A3-0078-5747-8FF9-57A0E7EBE053}" destId="{E80BB88A-AA83-F045-A058-4D3F7400EB29}" srcOrd="2" destOrd="0" parTransId="{B4BC5350-EF4A-F24F-98C6-FCBE524D7D36}" sibTransId="{C689A906-AB4E-EB40-9564-B3E430EE10D6}"/>
    <dgm:cxn modelId="{895A2811-0BEC-EE43-8530-86E78E2F8BFA}" type="presOf" srcId="{661ABCA4-705B-854D-B7FE-19C529EE92BB}" destId="{F743FB8B-5F35-FD44-BB9D-E3312EDB857C}" srcOrd="0" destOrd="0" presId="urn:microsoft.com/office/officeart/2008/layout/LinedList"/>
    <dgm:cxn modelId="{DE5DC1DE-5924-5646-83E2-CC5461B63724}" srcId="{BEE703A3-0078-5747-8FF9-57A0E7EBE053}" destId="{B3889B1A-4A51-D645-99DF-425BD38D4D46}" srcOrd="10" destOrd="0" parTransId="{35854FF2-8184-4040-90F9-311B07A93A6C}" sibTransId="{248A150D-7177-BD48-838F-6EA6323B57E0}"/>
    <dgm:cxn modelId="{656FB329-BB76-CB40-9018-EE60E497D079}" type="presOf" srcId="{DA7A40D2-E78C-3948-B778-5C3BC4FAB795}" destId="{58FE3BFD-C227-3E41-9B82-00BF0818A60A}" srcOrd="0" destOrd="0" presId="urn:microsoft.com/office/officeart/2008/layout/LinedList"/>
    <dgm:cxn modelId="{625A0E47-BD20-224E-8B3C-1525E3D9C902}" srcId="{BEE703A3-0078-5747-8FF9-57A0E7EBE053}" destId="{90C2803B-C6FA-614B-9259-0A304222D350}" srcOrd="9" destOrd="0" parTransId="{1158D0AD-E6E5-FA42-BD49-8F42966FDF09}" sibTransId="{4A352B26-3BD5-8240-8ACA-DABC7CADB9D0}"/>
    <dgm:cxn modelId="{94B566E9-F978-2C43-B40F-5BE0257324C7}" srcId="{BEE703A3-0078-5747-8FF9-57A0E7EBE053}" destId="{1433012C-A928-5E4E-BB93-B16ADED46742}" srcOrd="6" destOrd="0" parTransId="{FD2CDAC4-29ED-444E-BD9D-7F6496758F28}" sibTransId="{7E6C097B-3A1D-E44B-8538-A3DB21A428A5}"/>
    <dgm:cxn modelId="{773589C4-64D2-6E47-BB4A-7EBE475D269E}" srcId="{BEE703A3-0078-5747-8FF9-57A0E7EBE053}" destId="{BDBF8F16-B710-C24A-B0AE-578E82B50F1D}" srcOrd="4" destOrd="0" parTransId="{307DC235-638B-F84F-95FA-083FDE6C1EAF}" sibTransId="{115FE17D-CB19-1940-BC90-4644337CA84C}"/>
    <dgm:cxn modelId="{ED9217BC-7BAC-4549-BA35-AE536EAB8880}" srcId="{BEE703A3-0078-5747-8FF9-57A0E7EBE053}" destId="{50DAD3E5-D6FE-E14D-975D-F3ED87525E13}" srcOrd="7" destOrd="0" parTransId="{B16DE789-FAB6-514B-B737-E5D83C50CCA7}" sibTransId="{1C7948CC-0531-5747-8F0E-28A78B638A65}"/>
    <dgm:cxn modelId="{D8437808-B89D-3B47-B8FB-868AA5D4D4E1}" srcId="{BEE703A3-0078-5747-8FF9-57A0E7EBE053}" destId="{C6653DE7-0A5B-3049-B53E-F33F025E6568}" srcOrd="15" destOrd="0" parTransId="{E59283A2-6E57-664B-8FE0-FD05B77AF45B}" sibTransId="{14F0637D-F26E-224F-A89F-92EB7E73C8C3}"/>
    <dgm:cxn modelId="{AEE86F53-BA22-E644-A1AE-5B6D9DF4F003}" srcId="{BEE703A3-0078-5747-8FF9-57A0E7EBE053}" destId="{661ABCA4-705B-854D-B7FE-19C529EE92BB}" srcOrd="8" destOrd="0" parTransId="{C316748E-F0AA-CC4B-9E40-3AB6B7E68EFD}" sibTransId="{C5AC20F3-CD3A-824F-91C5-2BCC32DAA92F}"/>
    <dgm:cxn modelId="{BBD96ABB-69C9-F744-8388-56F64F5A6182}" type="presOf" srcId="{D1BD44F7-AAFC-6F4B-8C84-AF19BE93400F}" destId="{45C427DB-3AFA-854E-A34F-8D92A773449C}" srcOrd="0" destOrd="0" presId="urn:microsoft.com/office/officeart/2008/layout/LinedList"/>
    <dgm:cxn modelId="{35CA8B80-5912-024A-BDA4-B9E5DF9A1B4E}" type="presOf" srcId="{C6653DE7-0A5B-3049-B53E-F33F025E6568}" destId="{DAE97ABE-2BC6-734E-B80F-8AC1DA768C83}" srcOrd="0" destOrd="0" presId="urn:microsoft.com/office/officeart/2008/layout/LinedList"/>
    <dgm:cxn modelId="{D45E98AC-A840-0D4B-973B-B8466618508B}" type="presOf" srcId="{BEE703A3-0078-5747-8FF9-57A0E7EBE053}" destId="{798D5BC2-D423-744E-96E8-988EEF4EDE98}" srcOrd="0" destOrd="0" presId="urn:microsoft.com/office/officeart/2008/layout/LinedList"/>
    <dgm:cxn modelId="{9927B73C-B7EB-A644-B80F-8784DDEE2702}" srcId="{BEE703A3-0078-5747-8FF9-57A0E7EBE053}" destId="{E2D9F78E-3A2A-CD4F-8650-707AC004292E}" srcOrd="5" destOrd="0" parTransId="{E68A2ADC-2BE0-054D-A9F6-B0E107F9CDD3}" sibTransId="{F3F434AC-23DA-D444-B55B-4AAEFA65B48D}"/>
    <dgm:cxn modelId="{8B238400-2145-FA4D-B75A-200FBA1D171A}" type="presParOf" srcId="{0F2DDE4D-618C-764B-945A-1362210F0D45}" destId="{09C5B224-40CB-834C-8370-F1AA03207728}" srcOrd="0" destOrd="0" presId="urn:microsoft.com/office/officeart/2008/layout/LinedList"/>
    <dgm:cxn modelId="{3F943ABA-3885-3C47-8B85-E805884461B7}" type="presParOf" srcId="{0F2DDE4D-618C-764B-945A-1362210F0D45}" destId="{5B1DD2DB-90F2-2241-9EA0-1C2F4845BEBA}" srcOrd="1" destOrd="0" presId="urn:microsoft.com/office/officeart/2008/layout/LinedList"/>
    <dgm:cxn modelId="{E69CF722-1A3B-0A40-9E27-ED30DF0DBA43}" type="presParOf" srcId="{5B1DD2DB-90F2-2241-9EA0-1C2F4845BEBA}" destId="{798D5BC2-D423-744E-96E8-988EEF4EDE98}" srcOrd="0" destOrd="0" presId="urn:microsoft.com/office/officeart/2008/layout/LinedList"/>
    <dgm:cxn modelId="{72FFD934-DC5D-624D-8B7A-340F2D565ABC}" type="presParOf" srcId="{5B1DD2DB-90F2-2241-9EA0-1C2F4845BEBA}" destId="{783E2F32-E8E8-FF48-8DB4-994A04730DAA}" srcOrd="1" destOrd="0" presId="urn:microsoft.com/office/officeart/2008/layout/LinedList"/>
    <dgm:cxn modelId="{CD0BF788-BB30-3B4E-A542-63B5B2B7A3A1}" type="presParOf" srcId="{783E2F32-E8E8-FF48-8DB4-994A04730DAA}" destId="{4B6BDBC2-0213-4D4E-8799-B0614DB03A4D}" srcOrd="0" destOrd="0" presId="urn:microsoft.com/office/officeart/2008/layout/LinedList"/>
    <dgm:cxn modelId="{85EE84C6-2168-644E-B167-B8E5A0FDE852}" type="presParOf" srcId="{783E2F32-E8E8-FF48-8DB4-994A04730DAA}" destId="{36FD696A-DA03-144F-9EF4-A0846C754DB1}" srcOrd="1" destOrd="0" presId="urn:microsoft.com/office/officeart/2008/layout/LinedList"/>
    <dgm:cxn modelId="{D3A4030D-A877-B947-99ED-9FD2D92D81B7}" type="presParOf" srcId="{36FD696A-DA03-144F-9EF4-A0846C754DB1}" destId="{4A5F7672-2BA7-DB4E-83C8-FD75966B570C}" srcOrd="0" destOrd="0" presId="urn:microsoft.com/office/officeart/2008/layout/LinedList"/>
    <dgm:cxn modelId="{8E0E5915-58CC-F444-9DD3-6CF709B11303}" type="presParOf" srcId="{36FD696A-DA03-144F-9EF4-A0846C754DB1}" destId="{EAF01016-C1BF-D541-853C-7EE238B2FEBE}" srcOrd="1" destOrd="0" presId="urn:microsoft.com/office/officeart/2008/layout/LinedList"/>
    <dgm:cxn modelId="{B748B9E1-1D21-2545-B7A2-25B8F2F7A4D0}" type="presParOf" srcId="{36FD696A-DA03-144F-9EF4-A0846C754DB1}" destId="{6C18A2F7-88C4-2E4C-9912-30AD64C21CE0}" srcOrd="2" destOrd="0" presId="urn:microsoft.com/office/officeart/2008/layout/LinedList"/>
    <dgm:cxn modelId="{A4AD914F-5720-414E-84A8-0F1EC0729628}" type="presParOf" srcId="{783E2F32-E8E8-FF48-8DB4-994A04730DAA}" destId="{D0E85B8F-9340-E142-A959-E6CCF0539140}" srcOrd="2" destOrd="0" presId="urn:microsoft.com/office/officeart/2008/layout/LinedList"/>
    <dgm:cxn modelId="{F86B1101-C90C-B64A-933A-5892ADB077AC}" type="presParOf" srcId="{783E2F32-E8E8-FF48-8DB4-994A04730DAA}" destId="{41348CD0-C702-914A-B08C-F012CA81A0B6}" srcOrd="3" destOrd="0" presId="urn:microsoft.com/office/officeart/2008/layout/LinedList"/>
    <dgm:cxn modelId="{2B4C83DC-3F9C-674D-A3B0-393385A53C60}" type="presParOf" srcId="{783E2F32-E8E8-FF48-8DB4-994A04730DAA}" destId="{C1E4982B-E7E6-2444-9136-0102BA4C0794}" srcOrd="4" destOrd="0" presId="urn:microsoft.com/office/officeart/2008/layout/LinedList"/>
    <dgm:cxn modelId="{32CD82B4-4759-7645-9D9E-6359E1E58084}" type="presParOf" srcId="{C1E4982B-E7E6-2444-9136-0102BA4C0794}" destId="{E4A1B906-0B4E-3341-8CAB-091707783868}" srcOrd="0" destOrd="0" presId="urn:microsoft.com/office/officeart/2008/layout/LinedList"/>
    <dgm:cxn modelId="{6C1FCCE8-E4FA-F249-9A8F-4BA5791DE26D}" type="presParOf" srcId="{C1E4982B-E7E6-2444-9136-0102BA4C0794}" destId="{7C73E4FF-BF8B-AA4C-9193-20C08E9A4334}" srcOrd="1" destOrd="0" presId="urn:microsoft.com/office/officeart/2008/layout/LinedList"/>
    <dgm:cxn modelId="{F6014132-D610-424F-BAB4-9DF3D1DDC31F}" type="presParOf" srcId="{C1E4982B-E7E6-2444-9136-0102BA4C0794}" destId="{8A09ECC1-E13F-4848-B819-C77BFDB4C191}" srcOrd="2" destOrd="0" presId="urn:microsoft.com/office/officeart/2008/layout/LinedList"/>
    <dgm:cxn modelId="{629A5AA5-3CA6-F742-B3A6-40F691C181FC}" type="presParOf" srcId="{783E2F32-E8E8-FF48-8DB4-994A04730DAA}" destId="{64BE4E7C-FB19-B842-9E6E-58A23D2A82AB}" srcOrd="5" destOrd="0" presId="urn:microsoft.com/office/officeart/2008/layout/LinedList"/>
    <dgm:cxn modelId="{82B44DEC-B2F6-1D45-B73F-B82E53A02896}" type="presParOf" srcId="{783E2F32-E8E8-FF48-8DB4-994A04730DAA}" destId="{164A17E3-5435-6B4D-831E-6478485EE44F}" srcOrd="6" destOrd="0" presId="urn:microsoft.com/office/officeart/2008/layout/LinedList"/>
    <dgm:cxn modelId="{1D8A2EC8-0C42-6843-9A65-B932D63C5EA2}" type="presParOf" srcId="{783E2F32-E8E8-FF48-8DB4-994A04730DAA}" destId="{2B168F64-AD33-464B-B790-453AC8485F2C}" srcOrd="7" destOrd="0" presId="urn:microsoft.com/office/officeart/2008/layout/LinedList"/>
    <dgm:cxn modelId="{EF3A967D-4F9A-0244-ACF4-2DD34538E061}" type="presParOf" srcId="{2B168F64-AD33-464B-B790-453AC8485F2C}" destId="{76288F85-DED4-1A42-95D0-8D84C61B9D5B}" srcOrd="0" destOrd="0" presId="urn:microsoft.com/office/officeart/2008/layout/LinedList"/>
    <dgm:cxn modelId="{63390B56-2560-1443-AB09-A1069E113C39}" type="presParOf" srcId="{2B168F64-AD33-464B-B790-453AC8485F2C}" destId="{2C0FCA10-122F-1746-A1E3-5EF2CA66A17F}" srcOrd="1" destOrd="0" presId="urn:microsoft.com/office/officeart/2008/layout/LinedList"/>
    <dgm:cxn modelId="{A8CADB02-CEDB-0244-8BCF-9D44CA832412}" type="presParOf" srcId="{2B168F64-AD33-464B-B790-453AC8485F2C}" destId="{6AA0C2D3-A844-0041-A32B-A97E8E577F9C}" srcOrd="2" destOrd="0" presId="urn:microsoft.com/office/officeart/2008/layout/LinedList"/>
    <dgm:cxn modelId="{B8CFD8B0-06C9-034A-B10B-FBFD0C845D58}" type="presParOf" srcId="{783E2F32-E8E8-FF48-8DB4-994A04730DAA}" destId="{E0256FA0-7B32-614D-ADD8-D4AE6A2B3C87}" srcOrd="8" destOrd="0" presId="urn:microsoft.com/office/officeart/2008/layout/LinedList"/>
    <dgm:cxn modelId="{03581BE2-3AD6-F645-8B51-9F3AD25403BA}" type="presParOf" srcId="{783E2F32-E8E8-FF48-8DB4-994A04730DAA}" destId="{F873DC1E-03AC-F042-A7C4-CAB773DD474B}" srcOrd="9" destOrd="0" presId="urn:microsoft.com/office/officeart/2008/layout/LinedList"/>
    <dgm:cxn modelId="{C2D22A8A-E7A0-734A-9B93-E4CE7558ED00}" type="presParOf" srcId="{783E2F32-E8E8-FF48-8DB4-994A04730DAA}" destId="{93F5D3FB-33AB-DD4A-A33D-9D551B605723}" srcOrd="10" destOrd="0" presId="urn:microsoft.com/office/officeart/2008/layout/LinedList"/>
    <dgm:cxn modelId="{2BF90AD5-6DFA-7948-B510-9CA98E3BDA14}" type="presParOf" srcId="{93F5D3FB-33AB-DD4A-A33D-9D551B605723}" destId="{80EDD1A9-899D-A944-A00F-41A53BB04742}" srcOrd="0" destOrd="0" presId="urn:microsoft.com/office/officeart/2008/layout/LinedList"/>
    <dgm:cxn modelId="{74C1A93F-72D3-2345-837C-780BDDC6D089}" type="presParOf" srcId="{93F5D3FB-33AB-DD4A-A33D-9D551B605723}" destId="{45C427DB-3AFA-854E-A34F-8D92A773449C}" srcOrd="1" destOrd="0" presId="urn:microsoft.com/office/officeart/2008/layout/LinedList"/>
    <dgm:cxn modelId="{02E6F849-4B6A-084A-8EC5-99390C787B52}" type="presParOf" srcId="{93F5D3FB-33AB-DD4A-A33D-9D551B605723}" destId="{BB761C42-5623-714E-8F1F-95FC59E66CC3}" srcOrd="2" destOrd="0" presId="urn:microsoft.com/office/officeart/2008/layout/LinedList"/>
    <dgm:cxn modelId="{06924A2E-C532-964C-9379-44E2005CB788}" type="presParOf" srcId="{783E2F32-E8E8-FF48-8DB4-994A04730DAA}" destId="{8F828EE5-2254-2B41-8F19-E2302F3E32F8}" srcOrd="11" destOrd="0" presId="urn:microsoft.com/office/officeart/2008/layout/LinedList"/>
    <dgm:cxn modelId="{FD831641-20D3-9F48-A331-72770575BDA4}" type="presParOf" srcId="{783E2F32-E8E8-FF48-8DB4-994A04730DAA}" destId="{86738FAF-0E47-6844-A968-F0D11BD82950}" srcOrd="12" destOrd="0" presId="urn:microsoft.com/office/officeart/2008/layout/LinedList"/>
    <dgm:cxn modelId="{88073DF9-7866-2A42-B8B8-45894F920D73}" type="presParOf" srcId="{783E2F32-E8E8-FF48-8DB4-994A04730DAA}" destId="{CBBDC4DC-3C29-384E-B3B4-13BF1CDF91B2}" srcOrd="13" destOrd="0" presId="urn:microsoft.com/office/officeart/2008/layout/LinedList"/>
    <dgm:cxn modelId="{20DE519C-CBB7-5549-9376-E04E1A6F7E1E}" type="presParOf" srcId="{CBBDC4DC-3C29-384E-B3B4-13BF1CDF91B2}" destId="{532212B6-EAAE-7141-A2BC-90EAA46DEE42}" srcOrd="0" destOrd="0" presId="urn:microsoft.com/office/officeart/2008/layout/LinedList"/>
    <dgm:cxn modelId="{29FF7B13-1441-8B4C-981C-950CA32ECDEB}" type="presParOf" srcId="{CBBDC4DC-3C29-384E-B3B4-13BF1CDF91B2}" destId="{1F4EFEF0-0C17-FC4E-9856-DEABFE6ADE8D}" srcOrd="1" destOrd="0" presId="urn:microsoft.com/office/officeart/2008/layout/LinedList"/>
    <dgm:cxn modelId="{9AA13C29-303C-144F-9256-ED233E483E6A}" type="presParOf" srcId="{CBBDC4DC-3C29-384E-B3B4-13BF1CDF91B2}" destId="{A7981B1B-B416-4C45-932E-242A120A097F}" srcOrd="2" destOrd="0" presId="urn:microsoft.com/office/officeart/2008/layout/LinedList"/>
    <dgm:cxn modelId="{60F79ED4-3790-9B45-8F80-77DF0DF0F6AF}" type="presParOf" srcId="{783E2F32-E8E8-FF48-8DB4-994A04730DAA}" destId="{00F5706F-DF42-664F-B6FA-8ADED1F0B6B9}" srcOrd="14" destOrd="0" presId="urn:microsoft.com/office/officeart/2008/layout/LinedList"/>
    <dgm:cxn modelId="{BB04A808-C949-B94A-AAF0-B1B614BAB814}" type="presParOf" srcId="{783E2F32-E8E8-FF48-8DB4-994A04730DAA}" destId="{4C9D8DCB-DE48-3248-8723-37D3FC2AE4D7}" srcOrd="15" destOrd="0" presId="urn:microsoft.com/office/officeart/2008/layout/LinedList"/>
    <dgm:cxn modelId="{3BC693D4-C938-4344-9153-0E9C9784CC75}" type="presParOf" srcId="{783E2F32-E8E8-FF48-8DB4-994A04730DAA}" destId="{27113072-50D5-2A40-B2E2-E9739D0742A9}" srcOrd="16" destOrd="0" presId="urn:microsoft.com/office/officeart/2008/layout/LinedList"/>
    <dgm:cxn modelId="{413F73D6-3C4D-5C4B-BFAA-B2BEB1A82EFE}" type="presParOf" srcId="{27113072-50D5-2A40-B2E2-E9739D0742A9}" destId="{0EE1D6D5-9C43-B54E-9D73-E11743C84FAE}" srcOrd="0" destOrd="0" presId="urn:microsoft.com/office/officeart/2008/layout/LinedList"/>
    <dgm:cxn modelId="{F0ABC748-D4F4-A342-9E47-04F54A1496CF}" type="presParOf" srcId="{27113072-50D5-2A40-B2E2-E9739D0742A9}" destId="{C129156B-26E5-224B-9A89-865CAFCE8AA4}" srcOrd="1" destOrd="0" presId="urn:microsoft.com/office/officeart/2008/layout/LinedList"/>
    <dgm:cxn modelId="{203990ED-C56D-BD40-8BEE-9F9CD4FD2C36}" type="presParOf" srcId="{27113072-50D5-2A40-B2E2-E9739D0742A9}" destId="{5DAD05EA-EE7F-E244-BC2A-EB8E6F67A6A7}" srcOrd="2" destOrd="0" presId="urn:microsoft.com/office/officeart/2008/layout/LinedList"/>
    <dgm:cxn modelId="{E40B2EEE-14AE-9640-AD49-C39682F1B77E}" type="presParOf" srcId="{783E2F32-E8E8-FF48-8DB4-994A04730DAA}" destId="{2E389826-4B38-7449-8244-DC38FE090BBB}" srcOrd="17" destOrd="0" presId="urn:microsoft.com/office/officeart/2008/layout/LinedList"/>
    <dgm:cxn modelId="{53B2AAA6-DE8E-4240-88BE-A559A6BC5093}" type="presParOf" srcId="{783E2F32-E8E8-FF48-8DB4-994A04730DAA}" destId="{60063FD1-9AF3-5345-8D2D-42A03ED7B603}" srcOrd="18" destOrd="0" presId="urn:microsoft.com/office/officeart/2008/layout/LinedList"/>
    <dgm:cxn modelId="{E7C9B02A-F0FF-1047-B23F-5148BD050E16}" type="presParOf" srcId="{783E2F32-E8E8-FF48-8DB4-994A04730DAA}" destId="{87F4D080-325B-8742-B24D-7392305C36C1}" srcOrd="19" destOrd="0" presId="urn:microsoft.com/office/officeart/2008/layout/LinedList"/>
    <dgm:cxn modelId="{47B4E723-1863-574F-880F-7DCCBE883538}" type="presParOf" srcId="{87F4D080-325B-8742-B24D-7392305C36C1}" destId="{7B4DAA64-A272-EB4E-92E6-7F0581C55755}" srcOrd="0" destOrd="0" presId="urn:microsoft.com/office/officeart/2008/layout/LinedList"/>
    <dgm:cxn modelId="{B68A08C3-B3A1-CD4D-9E03-FD9D4C0DEFB7}" type="presParOf" srcId="{87F4D080-325B-8742-B24D-7392305C36C1}" destId="{11BD187F-3CFA-7C42-A406-A5457860E2C6}" srcOrd="1" destOrd="0" presId="urn:microsoft.com/office/officeart/2008/layout/LinedList"/>
    <dgm:cxn modelId="{30C684BA-1808-574F-B42F-6269192645BC}" type="presParOf" srcId="{87F4D080-325B-8742-B24D-7392305C36C1}" destId="{F6C0D77B-B0CF-824C-B0D4-A8BAB5B68409}" srcOrd="2" destOrd="0" presId="urn:microsoft.com/office/officeart/2008/layout/LinedList"/>
    <dgm:cxn modelId="{7D75E3DA-6B9E-2341-B1CB-41670F88FF8F}" type="presParOf" srcId="{783E2F32-E8E8-FF48-8DB4-994A04730DAA}" destId="{6D58AC9F-2F98-8C40-9D83-CECB1DA93038}" srcOrd="20" destOrd="0" presId="urn:microsoft.com/office/officeart/2008/layout/LinedList"/>
    <dgm:cxn modelId="{A86C6B27-FFCF-CD44-ACEF-184EFE3F7C4E}" type="presParOf" srcId="{783E2F32-E8E8-FF48-8DB4-994A04730DAA}" destId="{0511942C-B08C-A244-B520-9BCFD493B655}" srcOrd="21" destOrd="0" presId="urn:microsoft.com/office/officeart/2008/layout/LinedList"/>
    <dgm:cxn modelId="{84C28581-EAAC-7449-A265-242023933EB3}" type="presParOf" srcId="{783E2F32-E8E8-FF48-8DB4-994A04730DAA}" destId="{9399252F-EF69-2847-A718-E68F9BABDC47}" srcOrd="22" destOrd="0" presId="urn:microsoft.com/office/officeart/2008/layout/LinedList"/>
    <dgm:cxn modelId="{417EA378-769A-494F-B3D5-5A2FBE4C7667}" type="presParOf" srcId="{9399252F-EF69-2847-A718-E68F9BABDC47}" destId="{A4EF87D8-9407-5B44-9227-C33EB92313D9}" srcOrd="0" destOrd="0" presId="urn:microsoft.com/office/officeart/2008/layout/LinedList"/>
    <dgm:cxn modelId="{77517677-54FE-3F47-8570-C27F47F5E8E4}" type="presParOf" srcId="{9399252F-EF69-2847-A718-E68F9BABDC47}" destId="{7909E99E-016F-6D4F-9F50-F2A61DCEC491}" srcOrd="1" destOrd="0" presId="urn:microsoft.com/office/officeart/2008/layout/LinedList"/>
    <dgm:cxn modelId="{93D5C81D-E768-3044-85C2-58BE8B055883}" type="presParOf" srcId="{9399252F-EF69-2847-A718-E68F9BABDC47}" destId="{31E88423-F2F4-F44B-8DBA-4D9C657D3C96}" srcOrd="2" destOrd="0" presId="urn:microsoft.com/office/officeart/2008/layout/LinedList"/>
    <dgm:cxn modelId="{ADFA60F7-805F-C14C-A4D3-B1764815F3B6}" type="presParOf" srcId="{783E2F32-E8E8-FF48-8DB4-994A04730DAA}" destId="{2E3C2190-1821-5547-A2C7-56FC342480D7}" srcOrd="23" destOrd="0" presId="urn:microsoft.com/office/officeart/2008/layout/LinedList"/>
    <dgm:cxn modelId="{4A14BB13-48C6-5D49-99C4-0D306E5DBA20}" type="presParOf" srcId="{783E2F32-E8E8-FF48-8DB4-994A04730DAA}" destId="{242E0A93-38BF-5241-858A-06C7E5782DB2}" srcOrd="24" destOrd="0" presId="urn:microsoft.com/office/officeart/2008/layout/LinedList"/>
    <dgm:cxn modelId="{A435CD09-46AB-9D4E-B3E8-3D0367272A48}" type="presParOf" srcId="{783E2F32-E8E8-FF48-8DB4-994A04730DAA}" destId="{9EFAF691-D28A-4241-B270-E0C13A718505}" srcOrd="25" destOrd="0" presId="urn:microsoft.com/office/officeart/2008/layout/LinedList"/>
    <dgm:cxn modelId="{E587AAF7-81C0-E242-A818-913B86E21CAD}" type="presParOf" srcId="{9EFAF691-D28A-4241-B270-E0C13A718505}" destId="{BAF647A1-D34F-F74F-B267-343D5F0BE6EE}" srcOrd="0" destOrd="0" presId="urn:microsoft.com/office/officeart/2008/layout/LinedList"/>
    <dgm:cxn modelId="{787261AA-1FC2-3746-8A0F-33F3DDB0B06D}" type="presParOf" srcId="{9EFAF691-D28A-4241-B270-E0C13A718505}" destId="{F743FB8B-5F35-FD44-BB9D-E3312EDB857C}" srcOrd="1" destOrd="0" presId="urn:microsoft.com/office/officeart/2008/layout/LinedList"/>
    <dgm:cxn modelId="{6FB97648-E569-9B46-AAB3-3B42A7271C54}" type="presParOf" srcId="{9EFAF691-D28A-4241-B270-E0C13A718505}" destId="{D40EF933-986C-724F-B4BA-571FE0DB488C}" srcOrd="2" destOrd="0" presId="urn:microsoft.com/office/officeart/2008/layout/LinedList"/>
    <dgm:cxn modelId="{5105A524-E8AF-8148-A6CD-0CBF027D11AB}" type="presParOf" srcId="{783E2F32-E8E8-FF48-8DB4-994A04730DAA}" destId="{59742F4E-588F-CA47-ABCA-8057BC3FAFB8}" srcOrd="26" destOrd="0" presId="urn:microsoft.com/office/officeart/2008/layout/LinedList"/>
    <dgm:cxn modelId="{9636CEB8-7116-7A47-9A9A-01713D74EE9E}" type="presParOf" srcId="{783E2F32-E8E8-FF48-8DB4-994A04730DAA}" destId="{DACE605F-9168-DB42-BE54-035866958079}" srcOrd="27" destOrd="0" presId="urn:microsoft.com/office/officeart/2008/layout/LinedList"/>
    <dgm:cxn modelId="{56686E56-4B4F-A84F-B395-A05C96E867D4}" type="presParOf" srcId="{783E2F32-E8E8-FF48-8DB4-994A04730DAA}" destId="{87A69E39-06A3-A749-B46A-DD5553C1E25D}" srcOrd="28" destOrd="0" presId="urn:microsoft.com/office/officeart/2008/layout/LinedList"/>
    <dgm:cxn modelId="{80D4B171-944D-784F-BB13-BD6C1AC0935C}" type="presParOf" srcId="{87A69E39-06A3-A749-B46A-DD5553C1E25D}" destId="{FE4CE897-8E05-9A4F-AEF2-C38E5DC12904}" srcOrd="0" destOrd="0" presId="urn:microsoft.com/office/officeart/2008/layout/LinedList"/>
    <dgm:cxn modelId="{6BFE4E61-5270-C844-AC45-7DC9C79E1870}" type="presParOf" srcId="{87A69E39-06A3-A749-B46A-DD5553C1E25D}" destId="{90BA797B-3514-0948-9B1E-6F81985B5839}" srcOrd="1" destOrd="0" presId="urn:microsoft.com/office/officeart/2008/layout/LinedList"/>
    <dgm:cxn modelId="{A6408DF2-6DB7-4847-9C1D-77CCD4710120}" type="presParOf" srcId="{87A69E39-06A3-A749-B46A-DD5553C1E25D}" destId="{D956DFBA-3583-1B4F-A3A2-57A91F4427A3}" srcOrd="2" destOrd="0" presId="urn:microsoft.com/office/officeart/2008/layout/LinedList"/>
    <dgm:cxn modelId="{6D5FB025-A950-F24F-B809-3FD8B3208D2C}" type="presParOf" srcId="{783E2F32-E8E8-FF48-8DB4-994A04730DAA}" destId="{FBEF08A7-EA4A-9240-98B9-D443EE3C3E52}" srcOrd="29" destOrd="0" presId="urn:microsoft.com/office/officeart/2008/layout/LinedList"/>
    <dgm:cxn modelId="{94B89C66-FEA1-7D4F-8581-9903C618CADB}" type="presParOf" srcId="{783E2F32-E8E8-FF48-8DB4-994A04730DAA}" destId="{9E4A84EE-2329-9349-89FD-F131CCDD46CF}" srcOrd="30" destOrd="0" presId="urn:microsoft.com/office/officeart/2008/layout/LinedList"/>
    <dgm:cxn modelId="{2E8169BE-8CCF-1047-B528-75CA9F169530}" type="presParOf" srcId="{783E2F32-E8E8-FF48-8DB4-994A04730DAA}" destId="{3B925559-D249-1446-8F79-AD15F7612241}" srcOrd="31" destOrd="0" presId="urn:microsoft.com/office/officeart/2008/layout/LinedList"/>
    <dgm:cxn modelId="{A225D220-CEA6-C34B-BD67-B1BF97B59253}" type="presParOf" srcId="{3B925559-D249-1446-8F79-AD15F7612241}" destId="{E6AD9626-CAB3-D24C-94A5-D79918EA72DC}" srcOrd="0" destOrd="0" presId="urn:microsoft.com/office/officeart/2008/layout/LinedList"/>
    <dgm:cxn modelId="{924CFA87-0C83-E548-BBED-D228DA1653E0}" type="presParOf" srcId="{3B925559-D249-1446-8F79-AD15F7612241}" destId="{EDA72C58-204B-B440-BC1D-B996DD0B7FA7}" srcOrd="1" destOrd="0" presId="urn:microsoft.com/office/officeart/2008/layout/LinedList"/>
    <dgm:cxn modelId="{BF16696D-5ECA-A743-B0CD-D641336DCAA7}" type="presParOf" srcId="{3B925559-D249-1446-8F79-AD15F7612241}" destId="{946933F1-2E7A-6B41-AB3D-86B1E8CDB169}" srcOrd="2" destOrd="0" presId="urn:microsoft.com/office/officeart/2008/layout/LinedList"/>
    <dgm:cxn modelId="{DE018066-ECBE-C043-8298-3BFC35217467}" type="presParOf" srcId="{783E2F32-E8E8-FF48-8DB4-994A04730DAA}" destId="{ECC8F40C-68A6-1E44-A648-CF00EDB9DDC1}" srcOrd="32" destOrd="0" presId="urn:microsoft.com/office/officeart/2008/layout/LinedList"/>
    <dgm:cxn modelId="{BD284915-8DAB-ED44-8FA6-E2E05F8170FF}" type="presParOf" srcId="{783E2F32-E8E8-FF48-8DB4-994A04730DAA}" destId="{482C3657-26CF-5E48-B130-FB1D6830BD5B}" srcOrd="33" destOrd="0" presId="urn:microsoft.com/office/officeart/2008/layout/LinedList"/>
    <dgm:cxn modelId="{1E6AF45B-0831-A549-9127-8E456D7C3F44}" type="presParOf" srcId="{783E2F32-E8E8-FF48-8DB4-994A04730DAA}" destId="{E3DAB36A-17BD-4449-923B-3279F5AF6404}" srcOrd="34" destOrd="0" presId="urn:microsoft.com/office/officeart/2008/layout/LinedList"/>
    <dgm:cxn modelId="{582E4269-DBB4-3D48-84B9-1D766D89A581}" type="presParOf" srcId="{E3DAB36A-17BD-4449-923B-3279F5AF6404}" destId="{5CE9D18F-1C2A-C940-B353-088ED45841A8}" srcOrd="0" destOrd="0" presId="urn:microsoft.com/office/officeart/2008/layout/LinedList"/>
    <dgm:cxn modelId="{E46D71AD-F93A-084E-BDE6-5195DDEA47AC}" type="presParOf" srcId="{E3DAB36A-17BD-4449-923B-3279F5AF6404}" destId="{F91A0E8F-9261-5740-AF2C-8B1196674AB5}" srcOrd="1" destOrd="0" presId="urn:microsoft.com/office/officeart/2008/layout/LinedList"/>
    <dgm:cxn modelId="{11AD909A-05BC-DB49-857A-5A9EDA205A0C}" type="presParOf" srcId="{E3DAB36A-17BD-4449-923B-3279F5AF6404}" destId="{6913614D-6752-8142-AC2F-7483958E5550}" srcOrd="2" destOrd="0" presId="urn:microsoft.com/office/officeart/2008/layout/LinedList"/>
    <dgm:cxn modelId="{3DDCC16E-4E94-1A45-AB3F-CDFD864715AC}" type="presParOf" srcId="{783E2F32-E8E8-FF48-8DB4-994A04730DAA}" destId="{9BABF388-1C25-C842-A255-C45C8A8945F4}" srcOrd="35" destOrd="0" presId="urn:microsoft.com/office/officeart/2008/layout/LinedList"/>
    <dgm:cxn modelId="{9C5D17B4-8F41-F142-A3C2-7D50DD2C5496}" type="presParOf" srcId="{783E2F32-E8E8-FF48-8DB4-994A04730DAA}" destId="{AFFCE2F0-C9F7-FF42-8122-FDEA7824ACCA}" srcOrd="36" destOrd="0" presId="urn:microsoft.com/office/officeart/2008/layout/LinedList"/>
    <dgm:cxn modelId="{B769D72E-7A2A-A24C-9FF7-A36E6A57CFC6}" type="presParOf" srcId="{783E2F32-E8E8-FF48-8DB4-994A04730DAA}" destId="{5B7E4971-8A2C-1543-8032-40318015F3C2}" srcOrd="37" destOrd="0" presId="urn:microsoft.com/office/officeart/2008/layout/LinedList"/>
    <dgm:cxn modelId="{0D8DD369-C415-2D4A-AF75-44B3FF4F1439}" type="presParOf" srcId="{5B7E4971-8A2C-1543-8032-40318015F3C2}" destId="{D61D0305-CB88-A84B-B936-4D179304D000}" srcOrd="0" destOrd="0" presId="urn:microsoft.com/office/officeart/2008/layout/LinedList"/>
    <dgm:cxn modelId="{458DE04A-8711-8C45-A0AC-2E69B7AFE97F}" type="presParOf" srcId="{5B7E4971-8A2C-1543-8032-40318015F3C2}" destId="{58FE3BFD-C227-3E41-9B82-00BF0818A60A}" srcOrd="1" destOrd="0" presId="urn:microsoft.com/office/officeart/2008/layout/LinedList"/>
    <dgm:cxn modelId="{54B50437-E621-DF47-B005-A86EF317340A}" type="presParOf" srcId="{5B7E4971-8A2C-1543-8032-40318015F3C2}" destId="{0CD33940-29B2-A042-9922-C5C2B4139171}" srcOrd="2" destOrd="0" presId="urn:microsoft.com/office/officeart/2008/layout/LinedList"/>
    <dgm:cxn modelId="{8A319C77-B47C-FF43-B8D8-B2DC140F3A3C}" type="presParOf" srcId="{783E2F32-E8E8-FF48-8DB4-994A04730DAA}" destId="{34187BBB-2F49-0940-B3A9-E2BE02F467AF}" srcOrd="38" destOrd="0" presId="urn:microsoft.com/office/officeart/2008/layout/LinedList"/>
    <dgm:cxn modelId="{03D6191D-D417-3048-B4AC-3E81E6B41915}" type="presParOf" srcId="{783E2F32-E8E8-FF48-8DB4-994A04730DAA}" destId="{FC494D8D-6FBA-8647-A2DA-F4AF0B9A1D33}" srcOrd="39" destOrd="0" presId="urn:microsoft.com/office/officeart/2008/layout/LinedList"/>
    <dgm:cxn modelId="{1FF2D9CD-9AA8-ED49-9697-CEC74883E6D0}" type="presParOf" srcId="{783E2F32-E8E8-FF48-8DB4-994A04730DAA}" destId="{5E45CB4C-C657-2243-9D21-A324706C1316}" srcOrd="40" destOrd="0" presId="urn:microsoft.com/office/officeart/2008/layout/LinedList"/>
    <dgm:cxn modelId="{4449EF51-14CE-2F4A-AA70-893353EFC895}" type="presParOf" srcId="{5E45CB4C-C657-2243-9D21-A324706C1316}" destId="{CC971085-4E81-DB4D-8A8C-DB465AA767CD}" srcOrd="0" destOrd="0" presId="urn:microsoft.com/office/officeart/2008/layout/LinedList"/>
    <dgm:cxn modelId="{FC21DCAC-BC90-0944-9FB1-9100CEE68391}" type="presParOf" srcId="{5E45CB4C-C657-2243-9D21-A324706C1316}" destId="{9CF1F255-20B2-A243-A01B-AC314792C9C1}" srcOrd="1" destOrd="0" presId="urn:microsoft.com/office/officeart/2008/layout/LinedList"/>
    <dgm:cxn modelId="{C350339D-FE32-7344-B81E-75B74A7382DF}" type="presParOf" srcId="{5E45CB4C-C657-2243-9D21-A324706C1316}" destId="{FF386DC9-3DC4-2843-9E85-B8A77125FA3C}" srcOrd="2" destOrd="0" presId="urn:microsoft.com/office/officeart/2008/layout/LinedList"/>
    <dgm:cxn modelId="{94202747-8800-3949-AC96-95A6A4BB7642}" type="presParOf" srcId="{783E2F32-E8E8-FF48-8DB4-994A04730DAA}" destId="{FEBB1627-EEE8-2F43-9B3E-667E60550FE9}" srcOrd="41" destOrd="0" presId="urn:microsoft.com/office/officeart/2008/layout/LinedList"/>
    <dgm:cxn modelId="{B3371A45-7966-614D-AF40-E11BFFADACFC}" type="presParOf" srcId="{783E2F32-E8E8-FF48-8DB4-994A04730DAA}" destId="{679972E7-6484-8C4F-839D-643A4EF79E35}" srcOrd="42" destOrd="0" presId="urn:microsoft.com/office/officeart/2008/layout/LinedList"/>
    <dgm:cxn modelId="{2ACE3DD2-62E5-1848-A625-4165F104B2FF}" type="presParOf" srcId="{783E2F32-E8E8-FF48-8DB4-994A04730DAA}" destId="{5967D696-02BC-7645-9575-AE1B7087451E}" srcOrd="43" destOrd="0" presId="urn:microsoft.com/office/officeart/2008/layout/LinedList"/>
    <dgm:cxn modelId="{DD1769C2-A948-A540-85D2-FA6DD5D871CA}" type="presParOf" srcId="{5967D696-02BC-7645-9575-AE1B7087451E}" destId="{E1D0BF85-F4A5-B54F-B043-84AB306864EC}" srcOrd="0" destOrd="0" presId="urn:microsoft.com/office/officeart/2008/layout/LinedList"/>
    <dgm:cxn modelId="{7E964498-673A-C342-9E0D-042330781579}" type="presParOf" srcId="{5967D696-02BC-7645-9575-AE1B7087451E}" destId="{5670316D-00E7-9945-9A4E-58082723B6C1}" srcOrd="1" destOrd="0" presId="urn:microsoft.com/office/officeart/2008/layout/LinedList"/>
    <dgm:cxn modelId="{98447FCF-4B89-C14B-AAAD-0CD5719F51DC}" type="presParOf" srcId="{5967D696-02BC-7645-9575-AE1B7087451E}" destId="{1145636B-D039-4349-A997-B2076606FDD1}" srcOrd="2" destOrd="0" presId="urn:microsoft.com/office/officeart/2008/layout/LinedList"/>
    <dgm:cxn modelId="{7A4DDD28-1B1C-CF49-A355-15081112370D}" type="presParOf" srcId="{783E2F32-E8E8-FF48-8DB4-994A04730DAA}" destId="{AB7C9ACF-1914-6144-9D7B-B6C5D99448D2}" srcOrd="44" destOrd="0" presId="urn:microsoft.com/office/officeart/2008/layout/LinedList"/>
    <dgm:cxn modelId="{60B9521C-4502-3349-8A94-BC38852C985C}" type="presParOf" srcId="{783E2F32-E8E8-FF48-8DB4-994A04730DAA}" destId="{F4078339-A9D4-3049-9422-AA4688FB3721}" srcOrd="45" destOrd="0" presId="urn:microsoft.com/office/officeart/2008/layout/LinedList"/>
    <dgm:cxn modelId="{57DBCEA7-A816-9441-A013-BEF4A04E5AAD}" type="presParOf" srcId="{783E2F32-E8E8-FF48-8DB4-994A04730DAA}" destId="{8D09C4C7-F3DD-4A40-9170-38336B63F02D}" srcOrd="46" destOrd="0" presId="urn:microsoft.com/office/officeart/2008/layout/LinedList"/>
    <dgm:cxn modelId="{13300756-F01A-254B-A07B-19BF9E29E0CB}" type="presParOf" srcId="{8D09C4C7-F3DD-4A40-9170-38336B63F02D}" destId="{C9515445-EB4D-554B-8BA1-1D8D49D3BF20}" srcOrd="0" destOrd="0" presId="urn:microsoft.com/office/officeart/2008/layout/LinedList"/>
    <dgm:cxn modelId="{F9063FA7-9FB7-1E45-8727-9E93A96E62C9}" type="presParOf" srcId="{8D09C4C7-F3DD-4A40-9170-38336B63F02D}" destId="{DAE97ABE-2BC6-734E-B80F-8AC1DA768C83}" srcOrd="1" destOrd="0" presId="urn:microsoft.com/office/officeart/2008/layout/LinedList"/>
    <dgm:cxn modelId="{6041EB37-0C77-A94F-8EB0-DA9CCCF4CB85}" type="presParOf" srcId="{8D09C4C7-F3DD-4A40-9170-38336B63F02D}" destId="{57AEC4B2-C4A0-4643-8D30-2E74DA28F4A5}" srcOrd="2" destOrd="0" presId="urn:microsoft.com/office/officeart/2008/layout/LinedList"/>
    <dgm:cxn modelId="{65B60435-50CB-AD47-875E-77FE2DD29D03}" type="presParOf" srcId="{783E2F32-E8E8-FF48-8DB4-994A04730DAA}" destId="{C0A1324F-5EB0-C042-BC13-B744AED81EFE}" srcOrd="47" destOrd="0" presId="urn:microsoft.com/office/officeart/2008/layout/LinedList"/>
    <dgm:cxn modelId="{81C8E217-193D-A245-B74A-0552B7306A98}" type="presParOf" srcId="{783E2F32-E8E8-FF48-8DB4-994A04730DAA}" destId="{AFE591FA-379C-8B43-B2E1-383919285606}" srcOrd="48" destOrd="0" presId="urn:microsoft.com/office/officeart/2008/layout/LinedLis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DF7A48-542B-6E43-B471-68675C3F9720}"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en-US"/>
        </a:p>
      </dgm:t>
    </dgm:pt>
    <dgm:pt modelId="{75E1DBAA-E90E-B84F-B49E-3255FC6856E4}">
      <dgm:prSet phldrT="[Text]" custT="1"/>
      <dgm:spPr>
        <a:solidFill>
          <a:srgbClr val="800000"/>
        </a:solidFill>
        <a:ln>
          <a:solidFill>
            <a:schemeClr val="tx1"/>
          </a:solidFill>
        </a:ln>
      </dgm:spPr>
      <dgm:t>
        <a:bodyPr/>
        <a:lstStyle/>
        <a:p>
          <a:pPr>
            <a:lnSpc>
              <a:spcPct val="50000"/>
            </a:lnSpc>
          </a:pPr>
          <a:r>
            <a:rPr lang="en-US" sz="1400" dirty="0">
              <a:latin typeface="Cambria"/>
              <a:cs typeface="Cambria"/>
            </a:rPr>
            <a:t>FY23 Recommended</a:t>
          </a:r>
        </a:p>
        <a:p>
          <a:pPr>
            <a:lnSpc>
              <a:spcPct val="100000"/>
            </a:lnSpc>
          </a:pPr>
          <a:r>
            <a:rPr lang="en-US" sz="1400" dirty="0">
              <a:latin typeface="Cambria"/>
              <a:cs typeface="Cambria"/>
            </a:rPr>
            <a:t>Discretionary — $13,139,237</a:t>
          </a:r>
        </a:p>
      </dgm:t>
    </dgm:pt>
    <dgm:pt modelId="{7A413A66-C815-FE42-A876-827471D1880D}" type="parTrans" cxnId="{DB5BED69-96FE-0540-B970-A1118A912B56}">
      <dgm:prSet/>
      <dgm:spPr/>
      <dgm:t>
        <a:bodyPr/>
        <a:lstStyle/>
        <a:p>
          <a:endParaRPr lang="en-US" sz="1400">
            <a:latin typeface="Cambria"/>
            <a:cs typeface="Cambria"/>
          </a:endParaRPr>
        </a:p>
      </dgm:t>
    </dgm:pt>
    <dgm:pt modelId="{5BD84E8E-E434-F14D-BD13-75B51EFCB764}" type="sibTrans" cxnId="{DB5BED69-96FE-0540-B970-A1118A912B56}">
      <dgm:prSet/>
      <dgm:spPr/>
      <dgm:t>
        <a:bodyPr/>
        <a:lstStyle/>
        <a:p>
          <a:endParaRPr lang="en-US" sz="1400">
            <a:latin typeface="Cambria"/>
            <a:cs typeface="Cambria"/>
          </a:endParaRPr>
        </a:p>
      </dgm:t>
    </dgm:pt>
    <dgm:pt modelId="{BA326490-7CB5-4241-AEBC-75A616B76038}">
      <dgm:prSet phldrT="[Text]" custT="1"/>
      <dgm:spPr>
        <a:solidFill>
          <a:srgbClr val="C4BD97"/>
        </a:solidFill>
        <a:ln>
          <a:solidFill>
            <a:srgbClr val="000000"/>
          </a:solidFill>
        </a:ln>
      </dgm:spPr>
      <dgm:t>
        <a:bodyPr/>
        <a:lstStyle/>
        <a:p>
          <a:r>
            <a:rPr lang="en-US" sz="1200" dirty="0">
              <a:solidFill>
                <a:schemeClr val="tx1"/>
              </a:solidFill>
              <a:latin typeface="Cambria"/>
              <a:cs typeface="Cambria"/>
            </a:rPr>
            <a:t>Discretionary SGF = $0</a:t>
          </a:r>
        </a:p>
      </dgm:t>
    </dgm:pt>
    <dgm:pt modelId="{802247FB-D612-4843-909E-107726A7274E}" type="parTrans" cxnId="{0A3C4EF7-F05A-3D4E-9803-0EC54E355B2E}">
      <dgm:prSet custT="1"/>
      <dgm:spPr/>
      <dgm:t>
        <a:bodyPr/>
        <a:lstStyle/>
        <a:p>
          <a:endParaRPr lang="en-US" sz="300" dirty="0">
            <a:latin typeface="Cambria"/>
            <a:cs typeface="Cambria"/>
          </a:endParaRPr>
        </a:p>
      </dgm:t>
    </dgm:pt>
    <dgm:pt modelId="{6C4389B5-057E-EA45-A71A-19C9DC4C5B50}" type="sibTrans" cxnId="{0A3C4EF7-F05A-3D4E-9803-0EC54E355B2E}">
      <dgm:prSet/>
      <dgm:spPr/>
      <dgm:t>
        <a:bodyPr/>
        <a:lstStyle/>
        <a:p>
          <a:endParaRPr lang="en-US" sz="1400">
            <a:latin typeface="Cambria"/>
            <a:cs typeface="Cambria"/>
          </a:endParaRPr>
        </a:p>
      </dgm:t>
    </dgm:pt>
    <dgm:pt modelId="{82028D4E-48DF-7B4B-8A7F-395CE5104B90}">
      <dgm:prSet phldrT="[Text]" custT="1"/>
      <dgm:spPr>
        <a:solidFill>
          <a:srgbClr val="C4BD97"/>
        </a:solidFill>
        <a:ln>
          <a:solidFill>
            <a:srgbClr val="000000"/>
          </a:solidFill>
        </a:ln>
      </dgm:spPr>
      <dgm:t>
        <a:bodyPr/>
        <a:lstStyle/>
        <a:p>
          <a:r>
            <a:rPr lang="en-US" sz="1200" dirty="0">
              <a:solidFill>
                <a:srgbClr val="000000"/>
              </a:solidFill>
              <a:latin typeface="Cambria"/>
              <a:cs typeface="Cambria"/>
            </a:rPr>
            <a:t>Discretionary IAT = $0</a:t>
          </a:r>
        </a:p>
      </dgm:t>
    </dgm:pt>
    <dgm:pt modelId="{828455C0-ECBE-574B-9385-ECEB6789C634}" type="parTrans" cxnId="{422B85DC-D1DA-4743-B644-C3849B7075A4}">
      <dgm:prSet custT="1"/>
      <dgm:spPr/>
      <dgm:t>
        <a:bodyPr/>
        <a:lstStyle/>
        <a:p>
          <a:endParaRPr lang="en-US" sz="300" dirty="0">
            <a:latin typeface="Cambria"/>
            <a:cs typeface="Cambria"/>
          </a:endParaRPr>
        </a:p>
      </dgm:t>
    </dgm:pt>
    <dgm:pt modelId="{85E7C3AA-197C-A248-9282-6145E4C0C39B}" type="sibTrans" cxnId="{422B85DC-D1DA-4743-B644-C3849B7075A4}">
      <dgm:prSet/>
      <dgm:spPr/>
      <dgm:t>
        <a:bodyPr/>
        <a:lstStyle/>
        <a:p>
          <a:endParaRPr lang="en-US" sz="1400">
            <a:latin typeface="Cambria"/>
            <a:cs typeface="Cambria"/>
          </a:endParaRPr>
        </a:p>
      </dgm:t>
    </dgm:pt>
    <dgm:pt modelId="{68E06BFB-5046-1642-917E-857E17CE9988}">
      <dgm:prSet custT="1"/>
      <dgm:spPr>
        <a:solidFill>
          <a:srgbClr val="C4BD97"/>
        </a:solidFill>
        <a:ln>
          <a:solidFill>
            <a:srgbClr val="000000"/>
          </a:solidFill>
        </a:ln>
      </dgm:spPr>
      <dgm:t>
        <a:bodyPr/>
        <a:lstStyle/>
        <a:p>
          <a:r>
            <a:rPr lang="en-US" sz="1200" dirty="0">
              <a:solidFill>
                <a:srgbClr val="000000"/>
              </a:solidFill>
              <a:latin typeface="Cambria"/>
              <a:cs typeface="Cambria"/>
            </a:rPr>
            <a:t>Discretionary FSGR = $4,761,863</a:t>
          </a:r>
        </a:p>
      </dgm:t>
    </dgm:pt>
    <dgm:pt modelId="{D7667FFB-09F1-2A42-8527-F29F12ABB38D}" type="parTrans" cxnId="{4A0964C3-0AEC-0A4C-97CA-5462A0FE6EE7}">
      <dgm:prSet custT="1"/>
      <dgm:spPr/>
      <dgm:t>
        <a:bodyPr/>
        <a:lstStyle/>
        <a:p>
          <a:endParaRPr lang="en-US" sz="300" dirty="0">
            <a:latin typeface="Cambria"/>
            <a:cs typeface="Cambria"/>
          </a:endParaRPr>
        </a:p>
      </dgm:t>
    </dgm:pt>
    <dgm:pt modelId="{74CBD8BD-7BFB-5746-A26C-132A23FAB625}" type="sibTrans" cxnId="{4A0964C3-0AEC-0A4C-97CA-5462A0FE6EE7}">
      <dgm:prSet/>
      <dgm:spPr/>
      <dgm:t>
        <a:bodyPr/>
        <a:lstStyle/>
        <a:p>
          <a:endParaRPr lang="en-US" sz="1400">
            <a:latin typeface="Cambria"/>
            <a:cs typeface="Cambria"/>
          </a:endParaRPr>
        </a:p>
      </dgm:t>
    </dgm:pt>
    <dgm:pt modelId="{D200E696-C5D5-534F-ADBF-C901545E1F44}">
      <dgm:prSet custT="1"/>
      <dgm:spPr>
        <a:solidFill>
          <a:srgbClr val="C5BE97"/>
        </a:solidFill>
        <a:ln>
          <a:solidFill>
            <a:schemeClr val="tx1"/>
          </a:solidFill>
        </a:ln>
      </dgm:spPr>
      <dgm:t>
        <a:bodyPr/>
        <a:lstStyle/>
        <a:p>
          <a:r>
            <a:rPr lang="en-US" sz="1200" dirty="0">
              <a:solidFill>
                <a:schemeClr val="tx1"/>
              </a:solidFill>
              <a:latin typeface="Cambria"/>
              <a:cs typeface="Cambria"/>
            </a:rPr>
            <a:t>Discretionary DEDS = $8,377,374</a:t>
          </a:r>
        </a:p>
      </dgm:t>
    </dgm:pt>
    <dgm:pt modelId="{7A51A1DE-CE30-9A4D-81A0-34E2872D0000}" type="parTrans" cxnId="{626762FB-E0A6-5F40-A0B1-EEEB422D6574}">
      <dgm:prSet/>
      <dgm:spPr/>
      <dgm:t>
        <a:bodyPr/>
        <a:lstStyle/>
        <a:p>
          <a:endParaRPr lang="en-US" dirty="0"/>
        </a:p>
      </dgm:t>
    </dgm:pt>
    <dgm:pt modelId="{8A70DB75-FB5A-3A40-B417-B0DEFF861FBC}" type="sibTrans" cxnId="{626762FB-E0A6-5F40-A0B1-EEEB422D6574}">
      <dgm:prSet/>
      <dgm:spPr/>
      <dgm:t>
        <a:bodyPr/>
        <a:lstStyle/>
        <a:p>
          <a:endParaRPr lang="en-US"/>
        </a:p>
      </dgm:t>
    </dgm:pt>
    <dgm:pt modelId="{403FC450-5BAD-9247-91B6-22FEA7D097D0}">
      <dgm:prSet custT="1"/>
      <dgm:spPr>
        <a:solidFill>
          <a:srgbClr val="C5BE97"/>
        </a:solidFill>
        <a:ln>
          <a:solidFill>
            <a:schemeClr val="tx1"/>
          </a:solidFill>
        </a:ln>
      </dgm:spPr>
      <dgm:t>
        <a:bodyPr/>
        <a:lstStyle/>
        <a:p>
          <a:r>
            <a:rPr lang="en-US" sz="1200" dirty="0">
              <a:solidFill>
                <a:schemeClr val="tx1"/>
              </a:solidFill>
              <a:latin typeface="Cambria"/>
              <a:cs typeface="Cambria"/>
            </a:rPr>
            <a:t>Discretionary FED = $0</a:t>
          </a:r>
        </a:p>
      </dgm:t>
    </dgm:pt>
    <dgm:pt modelId="{41FCDA1D-6827-9A4F-899A-320E55D5076A}" type="parTrans" cxnId="{5B279146-A43B-EA4A-978E-3EC58E6B8B74}">
      <dgm:prSet/>
      <dgm:spPr/>
      <dgm:t>
        <a:bodyPr/>
        <a:lstStyle/>
        <a:p>
          <a:endParaRPr lang="en-US" dirty="0"/>
        </a:p>
      </dgm:t>
    </dgm:pt>
    <dgm:pt modelId="{05875B15-EEE4-7C46-8793-2843B01A2866}" type="sibTrans" cxnId="{5B279146-A43B-EA4A-978E-3EC58E6B8B74}">
      <dgm:prSet/>
      <dgm:spPr/>
      <dgm:t>
        <a:bodyPr/>
        <a:lstStyle/>
        <a:p>
          <a:endParaRPr lang="en-US"/>
        </a:p>
      </dgm:t>
    </dgm:pt>
    <dgm:pt modelId="{17EBB363-36E6-E347-8DB6-286FF56F7B1F}">
      <dgm:prSet custT="1"/>
      <dgm:spPr>
        <a:solidFill>
          <a:srgbClr val="C5BE97"/>
        </a:solidFill>
        <a:ln>
          <a:solidFill>
            <a:schemeClr val="tx1"/>
          </a:solidFill>
        </a:ln>
      </dgm:spPr>
      <dgm:t>
        <a:bodyPr/>
        <a:lstStyle/>
        <a:p>
          <a:r>
            <a:rPr lang="en-US" sz="1200" dirty="0">
              <a:solidFill>
                <a:schemeClr val="tx1"/>
              </a:solidFill>
              <a:latin typeface="Cambria"/>
              <a:cs typeface="Cambria"/>
            </a:rPr>
            <a:t>Discretionary T.O. = 89</a:t>
          </a:r>
        </a:p>
      </dgm:t>
    </dgm:pt>
    <dgm:pt modelId="{0A2A7C7B-5F9D-524F-8CC8-1F266B4AFE37}" type="parTrans" cxnId="{571BC259-1D6F-CB4A-A66B-1D4BE0B811E3}">
      <dgm:prSet/>
      <dgm:spPr/>
      <dgm:t>
        <a:bodyPr/>
        <a:lstStyle/>
        <a:p>
          <a:endParaRPr lang="en-US" dirty="0"/>
        </a:p>
      </dgm:t>
    </dgm:pt>
    <dgm:pt modelId="{09E38C10-0F4F-FD4C-814B-CF728D2AC3D6}" type="sibTrans" cxnId="{571BC259-1D6F-CB4A-A66B-1D4BE0B811E3}">
      <dgm:prSet/>
      <dgm:spPr/>
      <dgm:t>
        <a:bodyPr/>
        <a:lstStyle/>
        <a:p>
          <a:endParaRPr lang="en-US"/>
        </a:p>
      </dgm:t>
    </dgm:pt>
    <dgm:pt modelId="{896A19C3-08B4-B340-A075-D591F0EDB0CE}" type="pres">
      <dgm:prSet presAssocID="{4DDF7A48-542B-6E43-B471-68675C3F9720}" presName="Name0" presStyleCnt="0">
        <dgm:presLayoutVars>
          <dgm:chPref val="1"/>
          <dgm:dir/>
          <dgm:animOne val="branch"/>
          <dgm:animLvl val="lvl"/>
          <dgm:resizeHandles val="exact"/>
        </dgm:presLayoutVars>
      </dgm:prSet>
      <dgm:spPr/>
      <dgm:t>
        <a:bodyPr/>
        <a:lstStyle/>
        <a:p>
          <a:endParaRPr lang="en-US"/>
        </a:p>
      </dgm:t>
    </dgm:pt>
    <dgm:pt modelId="{F0057194-E587-9B42-99B8-96333D6BF2D0}" type="pres">
      <dgm:prSet presAssocID="{75E1DBAA-E90E-B84F-B49E-3255FC6856E4}" presName="root1" presStyleCnt="0"/>
      <dgm:spPr/>
    </dgm:pt>
    <dgm:pt modelId="{A9824C5C-BD26-F742-AEF7-5AE97C32B338}" type="pres">
      <dgm:prSet presAssocID="{75E1DBAA-E90E-B84F-B49E-3255FC6856E4}" presName="LevelOneTextNode" presStyleLbl="node0" presStyleIdx="0" presStyleCnt="1" custAng="0" custScaleX="232169">
        <dgm:presLayoutVars>
          <dgm:chPref val="3"/>
        </dgm:presLayoutVars>
      </dgm:prSet>
      <dgm:spPr/>
      <dgm:t>
        <a:bodyPr/>
        <a:lstStyle/>
        <a:p>
          <a:endParaRPr lang="en-US"/>
        </a:p>
      </dgm:t>
    </dgm:pt>
    <dgm:pt modelId="{5FF01D6B-2890-754C-85BC-C845F8F1C5AB}" type="pres">
      <dgm:prSet presAssocID="{75E1DBAA-E90E-B84F-B49E-3255FC6856E4}" presName="level2hierChild" presStyleCnt="0"/>
      <dgm:spPr/>
    </dgm:pt>
    <dgm:pt modelId="{4BB12B07-E0B0-244B-9AFA-4076452CCB4D}" type="pres">
      <dgm:prSet presAssocID="{802247FB-D612-4843-909E-107726A7274E}" presName="conn2-1" presStyleLbl="parChTrans1D2" presStyleIdx="0" presStyleCnt="6"/>
      <dgm:spPr/>
      <dgm:t>
        <a:bodyPr/>
        <a:lstStyle/>
        <a:p>
          <a:endParaRPr lang="en-US"/>
        </a:p>
      </dgm:t>
    </dgm:pt>
    <dgm:pt modelId="{00CCD104-CA0A-7E45-864D-48E202FAA8A1}" type="pres">
      <dgm:prSet presAssocID="{802247FB-D612-4843-909E-107726A7274E}" presName="connTx" presStyleLbl="parChTrans1D2" presStyleIdx="0" presStyleCnt="6"/>
      <dgm:spPr/>
      <dgm:t>
        <a:bodyPr/>
        <a:lstStyle/>
        <a:p>
          <a:endParaRPr lang="en-US"/>
        </a:p>
      </dgm:t>
    </dgm:pt>
    <dgm:pt modelId="{18318E3C-AE27-5748-968F-C49BDB579E87}" type="pres">
      <dgm:prSet presAssocID="{BA326490-7CB5-4241-AEBC-75A616B76038}" presName="root2" presStyleCnt="0"/>
      <dgm:spPr/>
    </dgm:pt>
    <dgm:pt modelId="{6CDD8727-9E98-9A4C-AC89-D6FB3600A855}" type="pres">
      <dgm:prSet presAssocID="{BA326490-7CB5-4241-AEBC-75A616B76038}" presName="LevelTwoTextNode" presStyleLbl="node2" presStyleIdx="0" presStyleCnt="6">
        <dgm:presLayoutVars>
          <dgm:chPref val="3"/>
        </dgm:presLayoutVars>
      </dgm:prSet>
      <dgm:spPr/>
      <dgm:t>
        <a:bodyPr/>
        <a:lstStyle/>
        <a:p>
          <a:endParaRPr lang="en-US"/>
        </a:p>
      </dgm:t>
    </dgm:pt>
    <dgm:pt modelId="{6FE4D031-2608-674D-8628-8DD3E29F9C35}" type="pres">
      <dgm:prSet presAssocID="{BA326490-7CB5-4241-AEBC-75A616B76038}" presName="level3hierChild" presStyleCnt="0"/>
      <dgm:spPr/>
    </dgm:pt>
    <dgm:pt modelId="{9E7CDE60-DBCC-DA4D-8910-535E32E9F7E0}" type="pres">
      <dgm:prSet presAssocID="{828455C0-ECBE-574B-9385-ECEB6789C634}" presName="conn2-1" presStyleLbl="parChTrans1D2" presStyleIdx="1" presStyleCnt="6"/>
      <dgm:spPr/>
      <dgm:t>
        <a:bodyPr/>
        <a:lstStyle/>
        <a:p>
          <a:endParaRPr lang="en-US"/>
        </a:p>
      </dgm:t>
    </dgm:pt>
    <dgm:pt modelId="{23733020-5743-2F44-A870-DAEDC6367CA6}" type="pres">
      <dgm:prSet presAssocID="{828455C0-ECBE-574B-9385-ECEB6789C634}" presName="connTx" presStyleLbl="parChTrans1D2" presStyleIdx="1" presStyleCnt="6"/>
      <dgm:spPr/>
      <dgm:t>
        <a:bodyPr/>
        <a:lstStyle/>
        <a:p>
          <a:endParaRPr lang="en-US"/>
        </a:p>
      </dgm:t>
    </dgm:pt>
    <dgm:pt modelId="{85D6356B-0AA6-0947-B160-6AAC97855D27}" type="pres">
      <dgm:prSet presAssocID="{82028D4E-48DF-7B4B-8A7F-395CE5104B90}" presName="root2" presStyleCnt="0"/>
      <dgm:spPr/>
    </dgm:pt>
    <dgm:pt modelId="{7D1A8EB9-038B-084C-8147-6F8DCEEEFF55}" type="pres">
      <dgm:prSet presAssocID="{82028D4E-48DF-7B4B-8A7F-395CE5104B90}" presName="LevelTwoTextNode" presStyleLbl="node2" presStyleIdx="1" presStyleCnt="6">
        <dgm:presLayoutVars>
          <dgm:chPref val="3"/>
        </dgm:presLayoutVars>
      </dgm:prSet>
      <dgm:spPr/>
      <dgm:t>
        <a:bodyPr/>
        <a:lstStyle/>
        <a:p>
          <a:endParaRPr lang="en-US"/>
        </a:p>
      </dgm:t>
    </dgm:pt>
    <dgm:pt modelId="{F6D01E01-90E9-C44E-8F73-C3050AFAFF8C}" type="pres">
      <dgm:prSet presAssocID="{82028D4E-48DF-7B4B-8A7F-395CE5104B90}" presName="level3hierChild" presStyleCnt="0"/>
      <dgm:spPr/>
    </dgm:pt>
    <dgm:pt modelId="{2A334A37-B761-AA43-B72F-AE121A56547D}" type="pres">
      <dgm:prSet presAssocID="{D7667FFB-09F1-2A42-8527-F29F12ABB38D}" presName="conn2-1" presStyleLbl="parChTrans1D2" presStyleIdx="2" presStyleCnt="6"/>
      <dgm:spPr/>
      <dgm:t>
        <a:bodyPr/>
        <a:lstStyle/>
        <a:p>
          <a:endParaRPr lang="en-US"/>
        </a:p>
      </dgm:t>
    </dgm:pt>
    <dgm:pt modelId="{2A444F53-BED1-7E4A-9AEA-FFDE073A17FE}" type="pres">
      <dgm:prSet presAssocID="{D7667FFB-09F1-2A42-8527-F29F12ABB38D}" presName="connTx" presStyleLbl="parChTrans1D2" presStyleIdx="2" presStyleCnt="6"/>
      <dgm:spPr/>
      <dgm:t>
        <a:bodyPr/>
        <a:lstStyle/>
        <a:p>
          <a:endParaRPr lang="en-US"/>
        </a:p>
      </dgm:t>
    </dgm:pt>
    <dgm:pt modelId="{6BA051D9-D0F8-7B43-8F3C-9933A981B28C}" type="pres">
      <dgm:prSet presAssocID="{68E06BFB-5046-1642-917E-857E17CE9988}" presName="root2" presStyleCnt="0"/>
      <dgm:spPr/>
    </dgm:pt>
    <dgm:pt modelId="{378EE273-73CE-8D44-9FD9-DB623E560732}" type="pres">
      <dgm:prSet presAssocID="{68E06BFB-5046-1642-917E-857E17CE9988}" presName="LevelTwoTextNode" presStyleLbl="node2" presStyleIdx="2" presStyleCnt="6">
        <dgm:presLayoutVars>
          <dgm:chPref val="3"/>
        </dgm:presLayoutVars>
      </dgm:prSet>
      <dgm:spPr/>
      <dgm:t>
        <a:bodyPr/>
        <a:lstStyle/>
        <a:p>
          <a:endParaRPr lang="en-US"/>
        </a:p>
      </dgm:t>
    </dgm:pt>
    <dgm:pt modelId="{5333EF04-F576-AF4B-9863-CF8572D31D03}" type="pres">
      <dgm:prSet presAssocID="{68E06BFB-5046-1642-917E-857E17CE9988}" presName="level3hierChild" presStyleCnt="0"/>
      <dgm:spPr/>
    </dgm:pt>
    <dgm:pt modelId="{CFD11061-60A5-1C49-8C5E-A9FEE8F1E115}" type="pres">
      <dgm:prSet presAssocID="{7A51A1DE-CE30-9A4D-81A0-34E2872D0000}" presName="conn2-1" presStyleLbl="parChTrans1D2" presStyleIdx="3" presStyleCnt="6"/>
      <dgm:spPr/>
      <dgm:t>
        <a:bodyPr/>
        <a:lstStyle/>
        <a:p>
          <a:endParaRPr lang="en-US"/>
        </a:p>
      </dgm:t>
    </dgm:pt>
    <dgm:pt modelId="{2E794125-65BA-2646-B951-EB96CC4C7F48}" type="pres">
      <dgm:prSet presAssocID="{7A51A1DE-CE30-9A4D-81A0-34E2872D0000}" presName="connTx" presStyleLbl="parChTrans1D2" presStyleIdx="3" presStyleCnt="6"/>
      <dgm:spPr/>
      <dgm:t>
        <a:bodyPr/>
        <a:lstStyle/>
        <a:p>
          <a:endParaRPr lang="en-US"/>
        </a:p>
      </dgm:t>
    </dgm:pt>
    <dgm:pt modelId="{77EC4C09-8C06-0C4A-A8EC-6387E9698BA0}" type="pres">
      <dgm:prSet presAssocID="{D200E696-C5D5-534F-ADBF-C901545E1F44}" presName="root2" presStyleCnt="0"/>
      <dgm:spPr/>
    </dgm:pt>
    <dgm:pt modelId="{667B242A-3B91-8344-9248-BC8F87B68069}" type="pres">
      <dgm:prSet presAssocID="{D200E696-C5D5-534F-ADBF-C901545E1F44}" presName="LevelTwoTextNode" presStyleLbl="node2" presStyleIdx="3" presStyleCnt="6">
        <dgm:presLayoutVars>
          <dgm:chPref val="3"/>
        </dgm:presLayoutVars>
      </dgm:prSet>
      <dgm:spPr/>
      <dgm:t>
        <a:bodyPr/>
        <a:lstStyle/>
        <a:p>
          <a:endParaRPr lang="en-US"/>
        </a:p>
      </dgm:t>
    </dgm:pt>
    <dgm:pt modelId="{B88C8E3F-BDD7-DF4F-9FCC-2E911973DF2C}" type="pres">
      <dgm:prSet presAssocID="{D200E696-C5D5-534F-ADBF-C901545E1F44}" presName="level3hierChild" presStyleCnt="0"/>
      <dgm:spPr/>
    </dgm:pt>
    <dgm:pt modelId="{6D13C5EC-EE81-9D46-B8A7-DD0DABB0BBC1}" type="pres">
      <dgm:prSet presAssocID="{41FCDA1D-6827-9A4F-899A-320E55D5076A}" presName="conn2-1" presStyleLbl="parChTrans1D2" presStyleIdx="4" presStyleCnt="6"/>
      <dgm:spPr/>
      <dgm:t>
        <a:bodyPr/>
        <a:lstStyle/>
        <a:p>
          <a:endParaRPr lang="en-US"/>
        </a:p>
      </dgm:t>
    </dgm:pt>
    <dgm:pt modelId="{6F2C4A7F-4311-8942-9530-A2E524FAE998}" type="pres">
      <dgm:prSet presAssocID="{41FCDA1D-6827-9A4F-899A-320E55D5076A}" presName="connTx" presStyleLbl="parChTrans1D2" presStyleIdx="4" presStyleCnt="6"/>
      <dgm:spPr/>
      <dgm:t>
        <a:bodyPr/>
        <a:lstStyle/>
        <a:p>
          <a:endParaRPr lang="en-US"/>
        </a:p>
      </dgm:t>
    </dgm:pt>
    <dgm:pt modelId="{3B40F1E9-AEBA-7F42-BC8D-4440B94029D9}" type="pres">
      <dgm:prSet presAssocID="{403FC450-5BAD-9247-91B6-22FEA7D097D0}" presName="root2" presStyleCnt="0"/>
      <dgm:spPr/>
    </dgm:pt>
    <dgm:pt modelId="{01D4E8E2-0CDE-7547-8562-A1795827BB73}" type="pres">
      <dgm:prSet presAssocID="{403FC450-5BAD-9247-91B6-22FEA7D097D0}" presName="LevelTwoTextNode" presStyleLbl="node2" presStyleIdx="4" presStyleCnt="6">
        <dgm:presLayoutVars>
          <dgm:chPref val="3"/>
        </dgm:presLayoutVars>
      </dgm:prSet>
      <dgm:spPr/>
      <dgm:t>
        <a:bodyPr/>
        <a:lstStyle/>
        <a:p>
          <a:endParaRPr lang="en-US"/>
        </a:p>
      </dgm:t>
    </dgm:pt>
    <dgm:pt modelId="{7BAA4ECC-92C7-034F-8258-054FAD8B3ED4}" type="pres">
      <dgm:prSet presAssocID="{403FC450-5BAD-9247-91B6-22FEA7D097D0}" presName="level3hierChild" presStyleCnt="0"/>
      <dgm:spPr/>
    </dgm:pt>
    <dgm:pt modelId="{82E4608D-5FF2-844C-A374-E64B5CBB00D8}" type="pres">
      <dgm:prSet presAssocID="{0A2A7C7B-5F9D-524F-8CC8-1F266B4AFE37}" presName="conn2-1" presStyleLbl="parChTrans1D2" presStyleIdx="5" presStyleCnt="6"/>
      <dgm:spPr/>
      <dgm:t>
        <a:bodyPr/>
        <a:lstStyle/>
        <a:p>
          <a:endParaRPr lang="en-US"/>
        </a:p>
      </dgm:t>
    </dgm:pt>
    <dgm:pt modelId="{0A237EA2-3F41-9E48-B108-80191D1138C2}" type="pres">
      <dgm:prSet presAssocID="{0A2A7C7B-5F9D-524F-8CC8-1F266B4AFE37}" presName="connTx" presStyleLbl="parChTrans1D2" presStyleIdx="5" presStyleCnt="6"/>
      <dgm:spPr/>
      <dgm:t>
        <a:bodyPr/>
        <a:lstStyle/>
        <a:p>
          <a:endParaRPr lang="en-US"/>
        </a:p>
      </dgm:t>
    </dgm:pt>
    <dgm:pt modelId="{A1590DEB-0321-F94F-9C20-EFCFC9DA1B2B}" type="pres">
      <dgm:prSet presAssocID="{17EBB363-36E6-E347-8DB6-286FF56F7B1F}" presName="root2" presStyleCnt="0"/>
      <dgm:spPr/>
    </dgm:pt>
    <dgm:pt modelId="{1C3962CD-1089-7A4E-95D1-CCEE6EACF18D}" type="pres">
      <dgm:prSet presAssocID="{17EBB363-36E6-E347-8DB6-286FF56F7B1F}" presName="LevelTwoTextNode" presStyleLbl="node2" presStyleIdx="5" presStyleCnt="6">
        <dgm:presLayoutVars>
          <dgm:chPref val="3"/>
        </dgm:presLayoutVars>
      </dgm:prSet>
      <dgm:spPr/>
      <dgm:t>
        <a:bodyPr/>
        <a:lstStyle/>
        <a:p>
          <a:endParaRPr lang="en-US"/>
        </a:p>
      </dgm:t>
    </dgm:pt>
    <dgm:pt modelId="{708FB042-4097-744E-AE3A-407B582E15A0}" type="pres">
      <dgm:prSet presAssocID="{17EBB363-36E6-E347-8DB6-286FF56F7B1F}" presName="level3hierChild" presStyleCnt="0"/>
      <dgm:spPr/>
    </dgm:pt>
  </dgm:ptLst>
  <dgm:cxnLst>
    <dgm:cxn modelId="{E7156865-349D-3740-8C57-3208F11A66F1}" type="presOf" srcId="{D7667FFB-09F1-2A42-8527-F29F12ABB38D}" destId="{2A444F53-BED1-7E4A-9AEA-FFDE073A17FE}" srcOrd="1" destOrd="0" presId="urn:microsoft.com/office/officeart/2008/layout/HorizontalMultiLevelHierarchy"/>
    <dgm:cxn modelId="{B40B561E-3C6C-754C-92CC-78F63D764C17}" type="presOf" srcId="{17EBB363-36E6-E347-8DB6-286FF56F7B1F}" destId="{1C3962CD-1089-7A4E-95D1-CCEE6EACF18D}" srcOrd="0" destOrd="0" presId="urn:microsoft.com/office/officeart/2008/layout/HorizontalMultiLevelHierarchy"/>
    <dgm:cxn modelId="{36C646E0-1004-6C49-AC61-357DF78251D0}" type="presOf" srcId="{7A51A1DE-CE30-9A4D-81A0-34E2872D0000}" destId="{2E794125-65BA-2646-B951-EB96CC4C7F48}" srcOrd="1" destOrd="0" presId="urn:microsoft.com/office/officeart/2008/layout/HorizontalMultiLevelHierarchy"/>
    <dgm:cxn modelId="{A34EFE37-E0A4-484A-8F7F-FDAE950D7070}" type="presOf" srcId="{D7667FFB-09F1-2A42-8527-F29F12ABB38D}" destId="{2A334A37-B761-AA43-B72F-AE121A56547D}" srcOrd="0" destOrd="0" presId="urn:microsoft.com/office/officeart/2008/layout/HorizontalMultiLevelHierarchy"/>
    <dgm:cxn modelId="{C9F76F9E-106D-C049-8A1D-E3DFF9C33481}" type="presOf" srcId="{75E1DBAA-E90E-B84F-B49E-3255FC6856E4}" destId="{A9824C5C-BD26-F742-AEF7-5AE97C32B338}" srcOrd="0" destOrd="0" presId="urn:microsoft.com/office/officeart/2008/layout/HorizontalMultiLevelHierarchy"/>
    <dgm:cxn modelId="{10F00965-14E6-AC4B-AB43-7E51DE8F605D}" type="presOf" srcId="{4DDF7A48-542B-6E43-B471-68675C3F9720}" destId="{896A19C3-08B4-B340-A075-D591F0EDB0CE}" srcOrd="0" destOrd="0" presId="urn:microsoft.com/office/officeart/2008/layout/HorizontalMultiLevelHierarchy"/>
    <dgm:cxn modelId="{531F2C61-CEA8-3843-985F-11F22C0FD39A}" type="presOf" srcId="{41FCDA1D-6827-9A4F-899A-320E55D5076A}" destId="{6D13C5EC-EE81-9D46-B8A7-DD0DABB0BBC1}" srcOrd="0" destOrd="0" presId="urn:microsoft.com/office/officeart/2008/layout/HorizontalMultiLevelHierarchy"/>
    <dgm:cxn modelId="{C80CCCBF-76AA-8E44-BE08-822A7A70C695}" type="presOf" srcId="{828455C0-ECBE-574B-9385-ECEB6789C634}" destId="{9E7CDE60-DBCC-DA4D-8910-535E32E9F7E0}" srcOrd="0" destOrd="0" presId="urn:microsoft.com/office/officeart/2008/layout/HorizontalMultiLevelHierarchy"/>
    <dgm:cxn modelId="{4A0964C3-0AEC-0A4C-97CA-5462A0FE6EE7}" srcId="{75E1DBAA-E90E-B84F-B49E-3255FC6856E4}" destId="{68E06BFB-5046-1642-917E-857E17CE9988}" srcOrd="2" destOrd="0" parTransId="{D7667FFB-09F1-2A42-8527-F29F12ABB38D}" sibTransId="{74CBD8BD-7BFB-5746-A26C-132A23FAB625}"/>
    <dgm:cxn modelId="{33D69322-FC30-134A-9369-BC21A0DF190C}" type="presOf" srcId="{0A2A7C7B-5F9D-524F-8CC8-1F266B4AFE37}" destId="{0A237EA2-3F41-9E48-B108-80191D1138C2}" srcOrd="1" destOrd="0" presId="urn:microsoft.com/office/officeart/2008/layout/HorizontalMultiLevelHierarchy"/>
    <dgm:cxn modelId="{B5479A95-5DBB-1447-B013-DD89A8EC7380}" type="presOf" srcId="{802247FB-D612-4843-909E-107726A7274E}" destId="{4BB12B07-E0B0-244B-9AFA-4076452CCB4D}" srcOrd="0" destOrd="0" presId="urn:microsoft.com/office/officeart/2008/layout/HorizontalMultiLevelHierarchy"/>
    <dgm:cxn modelId="{626762FB-E0A6-5F40-A0B1-EEEB422D6574}" srcId="{75E1DBAA-E90E-B84F-B49E-3255FC6856E4}" destId="{D200E696-C5D5-534F-ADBF-C901545E1F44}" srcOrd="3" destOrd="0" parTransId="{7A51A1DE-CE30-9A4D-81A0-34E2872D0000}" sibTransId="{8A70DB75-FB5A-3A40-B417-B0DEFF861FBC}"/>
    <dgm:cxn modelId="{72A1A1CF-1154-E249-85AA-7081CA44A85F}" type="presOf" srcId="{BA326490-7CB5-4241-AEBC-75A616B76038}" destId="{6CDD8727-9E98-9A4C-AC89-D6FB3600A855}" srcOrd="0" destOrd="0" presId="urn:microsoft.com/office/officeart/2008/layout/HorizontalMultiLevelHierarchy"/>
    <dgm:cxn modelId="{422B85DC-D1DA-4743-B644-C3849B7075A4}" srcId="{75E1DBAA-E90E-B84F-B49E-3255FC6856E4}" destId="{82028D4E-48DF-7B4B-8A7F-395CE5104B90}" srcOrd="1" destOrd="0" parTransId="{828455C0-ECBE-574B-9385-ECEB6789C634}" sibTransId="{85E7C3AA-197C-A248-9282-6145E4C0C39B}"/>
    <dgm:cxn modelId="{0B9707C6-4266-284E-A38E-1F8B41291790}" type="presOf" srcId="{82028D4E-48DF-7B4B-8A7F-395CE5104B90}" destId="{7D1A8EB9-038B-084C-8147-6F8DCEEEFF55}" srcOrd="0" destOrd="0" presId="urn:microsoft.com/office/officeart/2008/layout/HorizontalMultiLevelHierarchy"/>
    <dgm:cxn modelId="{0A3C4EF7-F05A-3D4E-9803-0EC54E355B2E}" srcId="{75E1DBAA-E90E-B84F-B49E-3255FC6856E4}" destId="{BA326490-7CB5-4241-AEBC-75A616B76038}" srcOrd="0" destOrd="0" parTransId="{802247FB-D612-4843-909E-107726A7274E}" sibTransId="{6C4389B5-057E-EA45-A71A-19C9DC4C5B50}"/>
    <dgm:cxn modelId="{EB3EF406-C16B-7C47-AEDB-21332BDD7F48}" type="presOf" srcId="{7A51A1DE-CE30-9A4D-81A0-34E2872D0000}" destId="{CFD11061-60A5-1C49-8C5E-A9FEE8F1E115}" srcOrd="0" destOrd="0" presId="urn:microsoft.com/office/officeart/2008/layout/HorizontalMultiLevelHierarchy"/>
    <dgm:cxn modelId="{44C9145D-45B6-0946-9B32-AA96CFBA9F00}" type="presOf" srcId="{41FCDA1D-6827-9A4F-899A-320E55D5076A}" destId="{6F2C4A7F-4311-8942-9530-A2E524FAE998}" srcOrd="1" destOrd="0" presId="urn:microsoft.com/office/officeart/2008/layout/HorizontalMultiLevelHierarchy"/>
    <dgm:cxn modelId="{D1F353E9-9DF7-B143-8629-C50F3693E2CA}" type="presOf" srcId="{D200E696-C5D5-534F-ADBF-C901545E1F44}" destId="{667B242A-3B91-8344-9248-BC8F87B68069}" srcOrd="0" destOrd="0" presId="urn:microsoft.com/office/officeart/2008/layout/HorizontalMultiLevelHierarchy"/>
    <dgm:cxn modelId="{8A0A83DE-0805-6F44-844F-AAAC9ACE21D0}" type="presOf" srcId="{828455C0-ECBE-574B-9385-ECEB6789C634}" destId="{23733020-5743-2F44-A870-DAEDC6367CA6}" srcOrd="1" destOrd="0" presId="urn:microsoft.com/office/officeart/2008/layout/HorizontalMultiLevelHierarchy"/>
    <dgm:cxn modelId="{AC735E67-FD43-1842-8848-5F45C978C580}" type="presOf" srcId="{403FC450-5BAD-9247-91B6-22FEA7D097D0}" destId="{01D4E8E2-0CDE-7547-8562-A1795827BB73}" srcOrd="0" destOrd="0" presId="urn:microsoft.com/office/officeart/2008/layout/HorizontalMultiLevelHierarchy"/>
    <dgm:cxn modelId="{DB5BED69-96FE-0540-B970-A1118A912B56}" srcId="{4DDF7A48-542B-6E43-B471-68675C3F9720}" destId="{75E1DBAA-E90E-B84F-B49E-3255FC6856E4}" srcOrd="0" destOrd="0" parTransId="{7A413A66-C815-FE42-A876-827471D1880D}" sibTransId="{5BD84E8E-E434-F14D-BD13-75B51EFCB764}"/>
    <dgm:cxn modelId="{5B279146-A43B-EA4A-978E-3EC58E6B8B74}" srcId="{75E1DBAA-E90E-B84F-B49E-3255FC6856E4}" destId="{403FC450-5BAD-9247-91B6-22FEA7D097D0}" srcOrd="4" destOrd="0" parTransId="{41FCDA1D-6827-9A4F-899A-320E55D5076A}" sibTransId="{05875B15-EEE4-7C46-8793-2843B01A2866}"/>
    <dgm:cxn modelId="{4C2F192E-E531-A04F-B3D4-37DF1141A546}" type="presOf" srcId="{68E06BFB-5046-1642-917E-857E17CE9988}" destId="{378EE273-73CE-8D44-9FD9-DB623E560732}" srcOrd="0" destOrd="0" presId="urn:microsoft.com/office/officeart/2008/layout/HorizontalMultiLevelHierarchy"/>
    <dgm:cxn modelId="{D4107201-1186-B541-84BB-D5FC453906DA}" type="presOf" srcId="{802247FB-D612-4843-909E-107726A7274E}" destId="{00CCD104-CA0A-7E45-864D-48E202FAA8A1}" srcOrd="1" destOrd="0" presId="urn:microsoft.com/office/officeart/2008/layout/HorizontalMultiLevelHierarchy"/>
    <dgm:cxn modelId="{CF6A3983-CC8E-7A42-9DF3-348479AF8A3E}" type="presOf" srcId="{0A2A7C7B-5F9D-524F-8CC8-1F266B4AFE37}" destId="{82E4608D-5FF2-844C-A374-E64B5CBB00D8}" srcOrd="0" destOrd="0" presId="urn:microsoft.com/office/officeart/2008/layout/HorizontalMultiLevelHierarchy"/>
    <dgm:cxn modelId="{571BC259-1D6F-CB4A-A66B-1D4BE0B811E3}" srcId="{75E1DBAA-E90E-B84F-B49E-3255FC6856E4}" destId="{17EBB363-36E6-E347-8DB6-286FF56F7B1F}" srcOrd="5" destOrd="0" parTransId="{0A2A7C7B-5F9D-524F-8CC8-1F266B4AFE37}" sibTransId="{09E38C10-0F4F-FD4C-814B-CF728D2AC3D6}"/>
    <dgm:cxn modelId="{795DAA2E-EB5D-3D4A-99B1-62AF7D1688B3}" type="presParOf" srcId="{896A19C3-08B4-B340-A075-D591F0EDB0CE}" destId="{F0057194-E587-9B42-99B8-96333D6BF2D0}" srcOrd="0" destOrd="0" presId="urn:microsoft.com/office/officeart/2008/layout/HorizontalMultiLevelHierarchy"/>
    <dgm:cxn modelId="{7CEF0A79-E94B-8049-AC10-A4D68C64BEDB}" type="presParOf" srcId="{F0057194-E587-9B42-99B8-96333D6BF2D0}" destId="{A9824C5C-BD26-F742-AEF7-5AE97C32B338}" srcOrd="0" destOrd="0" presId="urn:microsoft.com/office/officeart/2008/layout/HorizontalMultiLevelHierarchy"/>
    <dgm:cxn modelId="{B5D34CC6-9AE7-BF48-8099-830BE2226036}" type="presParOf" srcId="{F0057194-E587-9B42-99B8-96333D6BF2D0}" destId="{5FF01D6B-2890-754C-85BC-C845F8F1C5AB}" srcOrd="1" destOrd="0" presId="urn:microsoft.com/office/officeart/2008/layout/HorizontalMultiLevelHierarchy"/>
    <dgm:cxn modelId="{DA4D6F27-0CD0-254B-A52F-48BB86099C0A}" type="presParOf" srcId="{5FF01D6B-2890-754C-85BC-C845F8F1C5AB}" destId="{4BB12B07-E0B0-244B-9AFA-4076452CCB4D}" srcOrd="0" destOrd="0" presId="urn:microsoft.com/office/officeart/2008/layout/HorizontalMultiLevelHierarchy"/>
    <dgm:cxn modelId="{8D482675-C397-4745-99F9-BE046462BAD7}" type="presParOf" srcId="{4BB12B07-E0B0-244B-9AFA-4076452CCB4D}" destId="{00CCD104-CA0A-7E45-864D-48E202FAA8A1}" srcOrd="0" destOrd="0" presId="urn:microsoft.com/office/officeart/2008/layout/HorizontalMultiLevelHierarchy"/>
    <dgm:cxn modelId="{A3E6BE6C-B349-BC42-8377-EE459E77E9DA}" type="presParOf" srcId="{5FF01D6B-2890-754C-85BC-C845F8F1C5AB}" destId="{18318E3C-AE27-5748-968F-C49BDB579E87}" srcOrd="1" destOrd="0" presId="urn:microsoft.com/office/officeart/2008/layout/HorizontalMultiLevelHierarchy"/>
    <dgm:cxn modelId="{1D560DBF-53BE-144E-B241-275577043142}" type="presParOf" srcId="{18318E3C-AE27-5748-968F-C49BDB579E87}" destId="{6CDD8727-9E98-9A4C-AC89-D6FB3600A855}" srcOrd="0" destOrd="0" presId="urn:microsoft.com/office/officeart/2008/layout/HorizontalMultiLevelHierarchy"/>
    <dgm:cxn modelId="{AA2CAA49-F333-C34E-9DF4-BD2D61EED7AA}" type="presParOf" srcId="{18318E3C-AE27-5748-968F-C49BDB579E87}" destId="{6FE4D031-2608-674D-8628-8DD3E29F9C35}" srcOrd="1" destOrd="0" presId="urn:microsoft.com/office/officeart/2008/layout/HorizontalMultiLevelHierarchy"/>
    <dgm:cxn modelId="{D3AA324D-8847-B94C-9B52-9782EBD98535}" type="presParOf" srcId="{5FF01D6B-2890-754C-85BC-C845F8F1C5AB}" destId="{9E7CDE60-DBCC-DA4D-8910-535E32E9F7E0}" srcOrd="2" destOrd="0" presId="urn:microsoft.com/office/officeart/2008/layout/HorizontalMultiLevelHierarchy"/>
    <dgm:cxn modelId="{C3D4A76E-CF9B-1345-B635-A3C526E0DFFE}" type="presParOf" srcId="{9E7CDE60-DBCC-DA4D-8910-535E32E9F7E0}" destId="{23733020-5743-2F44-A870-DAEDC6367CA6}" srcOrd="0" destOrd="0" presId="urn:microsoft.com/office/officeart/2008/layout/HorizontalMultiLevelHierarchy"/>
    <dgm:cxn modelId="{5ECBC1C6-B84B-B443-8E70-CBBC0BA365FE}" type="presParOf" srcId="{5FF01D6B-2890-754C-85BC-C845F8F1C5AB}" destId="{85D6356B-0AA6-0947-B160-6AAC97855D27}" srcOrd="3" destOrd="0" presId="urn:microsoft.com/office/officeart/2008/layout/HorizontalMultiLevelHierarchy"/>
    <dgm:cxn modelId="{3E04CE3D-8374-D34E-927A-862422C16110}" type="presParOf" srcId="{85D6356B-0AA6-0947-B160-6AAC97855D27}" destId="{7D1A8EB9-038B-084C-8147-6F8DCEEEFF55}" srcOrd="0" destOrd="0" presId="urn:microsoft.com/office/officeart/2008/layout/HorizontalMultiLevelHierarchy"/>
    <dgm:cxn modelId="{5425CC77-6AFB-FE4B-803F-CB9007014F50}" type="presParOf" srcId="{85D6356B-0AA6-0947-B160-6AAC97855D27}" destId="{F6D01E01-90E9-C44E-8F73-C3050AFAFF8C}" srcOrd="1" destOrd="0" presId="urn:microsoft.com/office/officeart/2008/layout/HorizontalMultiLevelHierarchy"/>
    <dgm:cxn modelId="{5F2A3195-3A0A-5C4D-9CFF-739A133DD1B9}" type="presParOf" srcId="{5FF01D6B-2890-754C-85BC-C845F8F1C5AB}" destId="{2A334A37-B761-AA43-B72F-AE121A56547D}" srcOrd="4" destOrd="0" presId="urn:microsoft.com/office/officeart/2008/layout/HorizontalMultiLevelHierarchy"/>
    <dgm:cxn modelId="{C812EDBC-7F68-AF40-97FE-343E58748D16}" type="presParOf" srcId="{2A334A37-B761-AA43-B72F-AE121A56547D}" destId="{2A444F53-BED1-7E4A-9AEA-FFDE073A17FE}" srcOrd="0" destOrd="0" presId="urn:microsoft.com/office/officeart/2008/layout/HorizontalMultiLevelHierarchy"/>
    <dgm:cxn modelId="{1964C1FB-91DC-AE4E-B7B6-11C7B9D5F373}" type="presParOf" srcId="{5FF01D6B-2890-754C-85BC-C845F8F1C5AB}" destId="{6BA051D9-D0F8-7B43-8F3C-9933A981B28C}" srcOrd="5" destOrd="0" presId="urn:microsoft.com/office/officeart/2008/layout/HorizontalMultiLevelHierarchy"/>
    <dgm:cxn modelId="{33AADC78-363B-AE44-8664-4791F62DFF0F}" type="presParOf" srcId="{6BA051D9-D0F8-7B43-8F3C-9933A981B28C}" destId="{378EE273-73CE-8D44-9FD9-DB623E560732}" srcOrd="0" destOrd="0" presId="urn:microsoft.com/office/officeart/2008/layout/HorizontalMultiLevelHierarchy"/>
    <dgm:cxn modelId="{37AB5208-831B-BC4B-BDC0-14AE2112809A}" type="presParOf" srcId="{6BA051D9-D0F8-7B43-8F3C-9933A981B28C}" destId="{5333EF04-F576-AF4B-9863-CF8572D31D03}" srcOrd="1" destOrd="0" presId="urn:microsoft.com/office/officeart/2008/layout/HorizontalMultiLevelHierarchy"/>
    <dgm:cxn modelId="{5A564E83-9386-2D4C-B389-CB92FE791A92}" type="presParOf" srcId="{5FF01D6B-2890-754C-85BC-C845F8F1C5AB}" destId="{CFD11061-60A5-1C49-8C5E-A9FEE8F1E115}" srcOrd="6" destOrd="0" presId="urn:microsoft.com/office/officeart/2008/layout/HorizontalMultiLevelHierarchy"/>
    <dgm:cxn modelId="{F0C72657-0833-4540-BEF5-56DC9844A884}" type="presParOf" srcId="{CFD11061-60A5-1C49-8C5E-A9FEE8F1E115}" destId="{2E794125-65BA-2646-B951-EB96CC4C7F48}" srcOrd="0" destOrd="0" presId="urn:microsoft.com/office/officeart/2008/layout/HorizontalMultiLevelHierarchy"/>
    <dgm:cxn modelId="{FACA72FE-2538-4245-BB0E-0DFD3987B01D}" type="presParOf" srcId="{5FF01D6B-2890-754C-85BC-C845F8F1C5AB}" destId="{77EC4C09-8C06-0C4A-A8EC-6387E9698BA0}" srcOrd="7" destOrd="0" presId="urn:microsoft.com/office/officeart/2008/layout/HorizontalMultiLevelHierarchy"/>
    <dgm:cxn modelId="{68A3D767-515F-464E-BC68-0B95DA6DFD16}" type="presParOf" srcId="{77EC4C09-8C06-0C4A-A8EC-6387E9698BA0}" destId="{667B242A-3B91-8344-9248-BC8F87B68069}" srcOrd="0" destOrd="0" presId="urn:microsoft.com/office/officeart/2008/layout/HorizontalMultiLevelHierarchy"/>
    <dgm:cxn modelId="{30702239-788F-6047-A8D0-3E9ACC18266A}" type="presParOf" srcId="{77EC4C09-8C06-0C4A-A8EC-6387E9698BA0}" destId="{B88C8E3F-BDD7-DF4F-9FCC-2E911973DF2C}" srcOrd="1" destOrd="0" presId="urn:microsoft.com/office/officeart/2008/layout/HorizontalMultiLevelHierarchy"/>
    <dgm:cxn modelId="{C41C376F-9F67-8741-B93A-FBE8C2E94EC5}" type="presParOf" srcId="{5FF01D6B-2890-754C-85BC-C845F8F1C5AB}" destId="{6D13C5EC-EE81-9D46-B8A7-DD0DABB0BBC1}" srcOrd="8" destOrd="0" presId="urn:microsoft.com/office/officeart/2008/layout/HorizontalMultiLevelHierarchy"/>
    <dgm:cxn modelId="{278DD7E0-FA69-0142-8B9D-A1DD7743407E}" type="presParOf" srcId="{6D13C5EC-EE81-9D46-B8A7-DD0DABB0BBC1}" destId="{6F2C4A7F-4311-8942-9530-A2E524FAE998}" srcOrd="0" destOrd="0" presId="urn:microsoft.com/office/officeart/2008/layout/HorizontalMultiLevelHierarchy"/>
    <dgm:cxn modelId="{01D72C86-4931-3346-AA39-172593DDDCF7}" type="presParOf" srcId="{5FF01D6B-2890-754C-85BC-C845F8F1C5AB}" destId="{3B40F1E9-AEBA-7F42-BC8D-4440B94029D9}" srcOrd="9" destOrd="0" presId="urn:microsoft.com/office/officeart/2008/layout/HorizontalMultiLevelHierarchy"/>
    <dgm:cxn modelId="{BC78A496-CD23-A946-8B3D-1F7A9F01F2DC}" type="presParOf" srcId="{3B40F1E9-AEBA-7F42-BC8D-4440B94029D9}" destId="{01D4E8E2-0CDE-7547-8562-A1795827BB73}" srcOrd="0" destOrd="0" presId="urn:microsoft.com/office/officeart/2008/layout/HorizontalMultiLevelHierarchy"/>
    <dgm:cxn modelId="{E704CD0D-80BE-2E41-81BB-5E8A59380AD1}" type="presParOf" srcId="{3B40F1E9-AEBA-7F42-BC8D-4440B94029D9}" destId="{7BAA4ECC-92C7-034F-8258-054FAD8B3ED4}" srcOrd="1" destOrd="0" presId="urn:microsoft.com/office/officeart/2008/layout/HorizontalMultiLevelHierarchy"/>
    <dgm:cxn modelId="{0FCE301C-CB32-5F4F-90CB-E3F0560C1C8D}" type="presParOf" srcId="{5FF01D6B-2890-754C-85BC-C845F8F1C5AB}" destId="{82E4608D-5FF2-844C-A374-E64B5CBB00D8}" srcOrd="10" destOrd="0" presId="urn:microsoft.com/office/officeart/2008/layout/HorizontalMultiLevelHierarchy"/>
    <dgm:cxn modelId="{63A6A891-F736-104C-8D7F-095410ABD2B7}" type="presParOf" srcId="{82E4608D-5FF2-844C-A374-E64B5CBB00D8}" destId="{0A237EA2-3F41-9E48-B108-80191D1138C2}" srcOrd="0" destOrd="0" presId="urn:microsoft.com/office/officeart/2008/layout/HorizontalMultiLevelHierarchy"/>
    <dgm:cxn modelId="{E7DB4163-FDA8-CE4D-9793-5E6C7DD33C3E}" type="presParOf" srcId="{5FF01D6B-2890-754C-85BC-C845F8F1C5AB}" destId="{A1590DEB-0321-F94F-9C20-EFCFC9DA1B2B}" srcOrd="11" destOrd="0" presId="urn:microsoft.com/office/officeart/2008/layout/HorizontalMultiLevelHierarchy"/>
    <dgm:cxn modelId="{A2BE8DEE-0ACD-6F4F-B730-D0BCE208396C}" type="presParOf" srcId="{A1590DEB-0321-F94F-9C20-EFCFC9DA1B2B}" destId="{1C3962CD-1089-7A4E-95D1-CCEE6EACF18D}" srcOrd="0" destOrd="0" presId="urn:microsoft.com/office/officeart/2008/layout/HorizontalMultiLevelHierarchy"/>
    <dgm:cxn modelId="{21A97251-666B-F24C-A7E9-9BE7E8331639}" type="presParOf" srcId="{A1590DEB-0321-F94F-9C20-EFCFC9DA1B2B}" destId="{708FB042-4097-744E-AE3A-407B582E15A0}"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DF7A48-542B-6E43-B471-68675C3F9720}"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en-US"/>
        </a:p>
      </dgm:t>
    </dgm:pt>
    <dgm:pt modelId="{82028D4E-48DF-7B4B-8A7F-395CE5104B90}">
      <dgm:prSet phldrT="[Text]" custT="1"/>
      <dgm:spPr>
        <a:solidFill>
          <a:srgbClr val="C4BD97"/>
        </a:solidFill>
        <a:ln>
          <a:solidFill>
            <a:srgbClr val="000000"/>
          </a:solidFill>
        </a:ln>
      </dgm:spPr>
      <dgm:t>
        <a:bodyPr/>
        <a:lstStyle/>
        <a:p>
          <a:r>
            <a:rPr lang="en-US" sz="1200" dirty="0">
              <a:solidFill>
                <a:srgbClr val="000000"/>
              </a:solidFill>
              <a:latin typeface="Cambria"/>
              <a:cs typeface="Cambria"/>
            </a:rPr>
            <a:t>Non-Discretionary IAT = $0</a:t>
          </a:r>
        </a:p>
      </dgm:t>
    </dgm:pt>
    <dgm:pt modelId="{828455C0-ECBE-574B-9385-ECEB6789C634}" type="parTrans" cxnId="{422B85DC-D1DA-4743-B644-C3849B7075A4}">
      <dgm:prSet/>
      <dgm:spPr/>
      <dgm:t>
        <a:bodyPr/>
        <a:lstStyle/>
        <a:p>
          <a:endParaRPr lang="en-US" dirty="0">
            <a:latin typeface="Cambria"/>
            <a:cs typeface="Cambria"/>
          </a:endParaRPr>
        </a:p>
      </dgm:t>
    </dgm:pt>
    <dgm:pt modelId="{85E7C3AA-197C-A248-9282-6145E4C0C39B}" type="sibTrans" cxnId="{422B85DC-D1DA-4743-B644-C3849B7075A4}">
      <dgm:prSet/>
      <dgm:spPr/>
      <dgm:t>
        <a:bodyPr/>
        <a:lstStyle/>
        <a:p>
          <a:endParaRPr lang="en-US">
            <a:latin typeface="Cambria"/>
            <a:cs typeface="Cambria"/>
          </a:endParaRPr>
        </a:p>
      </dgm:t>
    </dgm:pt>
    <dgm:pt modelId="{68E06BFB-5046-1642-917E-857E17CE9988}">
      <dgm:prSet custT="1"/>
      <dgm:spPr>
        <a:solidFill>
          <a:srgbClr val="C4BD97"/>
        </a:solidFill>
        <a:ln>
          <a:solidFill>
            <a:srgbClr val="000000"/>
          </a:solidFill>
        </a:ln>
      </dgm:spPr>
      <dgm:t>
        <a:bodyPr/>
        <a:lstStyle/>
        <a:p>
          <a:r>
            <a:rPr lang="en-US" sz="1200" dirty="0">
              <a:solidFill>
                <a:srgbClr val="000000"/>
              </a:solidFill>
              <a:latin typeface="Cambria"/>
              <a:cs typeface="Cambria"/>
            </a:rPr>
            <a:t>Non-Discretionary FSGR = $424,898</a:t>
          </a:r>
        </a:p>
      </dgm:t>
    </dgm:pt>
    <dgm:pt modelId="{D7667FFB-09F1-2A42-8527-F29F12ABB38D}" type="parTrans" cxnId="{4A0964C3-0AEC-0A4C-97CA-5462A0FE6EE7}">
      <dgm:prSet/>
      <dgm:spPr/>
      <dgm:t>
        <a:bodyPr/>
        <a:lstStyle/>
        <a:p>
          <a:endParaRPr lang="en-US" dirty="0">
            <a:latin typeface="Cambria"/>
            <a:cs typeface="Cambria"/>
          </a:endParaRPr>
        </a:p>
      </dgm:t>
    </dgm:pt>
    <dgm:pt modelId="{74CBD8BD-7BFB-5746-A26C-132A23FAB625}" type="sibTrans" cxnId="{4A0964C3-0AEC-0A4C-97CA-5462A0FE6EE7}">
      <dgm:prSet/>
      <dgm:spPr/>
      <dgm:t>
        <a:bodyPr/>
        <a:lstStyle/>
        <a:p>
          <a:endParaRPr lang="en-US">
            <a:latin typeface="Cambria"/>
            <a:cs typeface="Cambria"/>
          </a:endParaRPr>
        </a:p>
      </dgm:t>
    </dgm:pt>
    <dgm:pt modelId="{75E1DBAA-E90E-B84F-B49E-3255FC6856E4}">
      <dgm:prSet phldrT="[Text]" custT="1"/>
      <dgm:spPr>
        <a:solidFill>
          <a:srgbClr val="0F253E"/>
        </a:solidFill>
        <a:ln>
          <a:solidFill>
            <a:srgbClr val="000000"/>
          </a:solidFill>
        </a:ln>
      </dgm:spPr>
      <dgm:t>
        <a:bodyPr anchor="ctr"/>
        <a:lstStyle/>
        <a:p>
          <a:pPr>
            <a:lnSpc>
              <a:spcPct val="100000"/>
            </a:lnSpc>
          </a:pPr>
          <a:r>
            <a:rPr lang="en-US" sz="1400" dirty="0">
              <a:latin typeface="Cambria"/>
              <a:cs typeface="Cambria"/>
            </a:rPr>
            <a:t>FY23 Recommended</a:t>
          </a:r>
        </a:p>
        <a:p>
          <a:pPr>
            <a:lnSpc>
              <a:spcPct val="100000"/>
            </a:lnSpc>
          </a:pPr>
          <a:r>
            <a:rPr lang="en-US" sz="1400" dirty="0">
              <a:latin typeface="Cambria"/>
              <a:cs typeface="Cambria"/>
            </a:rPr>
            <a:t>Non-Discretionary — $1,157,689</a:t>
          </a:r>
        </a:p>
      </dgm:t>
    </dgm:pt>
    <dgm:pt modelId="{5BD84E8E-E434-F14D-BD13-75B51EFCB764}" type="sibTrans" cxnId="{DB5BED69-96FE-0540-B970-A1118A912B56}">
      <dgm:prSet/>
      <dgm:spPr/>
      <dgm:t>
        <a:bodyPr/>
        <a:lstStyle/>
        <a:p>
          <a:endParaRPr lang="en-US">
            <a:latin typeface="Cambria"/>
            <a:cs typeface="Cambria"/>
          </a:endParaRPr>
        </a:p>
      </dgm:t>
    </dgm:pt>
    <dgm:pt modelId="{7A413A66-C815-FE42-A876-827471D1880D}" type="parTrans" cxnId="{DB5BED69-96FE-0540-B970-A1118A912B56}">
      <dgm:prSet/>
      <dgm:spPr/>
      <dgm:t>
        <a:bodyPr/>
        <a:lstStyle/>
        <a:p>
          <a:endParaRPr lang="en-US">
            <a:latin typeface="Cambria"/>
            <a:cs typeface="Cambria"/>
          </a:endParaRPr>
        </a:p>
      </dgm:t>
    </dgm:pt>
    <dgm:pt modelId="{D3826A41-D8A7-F545-A4C9-88A1986056C7}">
      <dgm:prSet custT="1"/>
      <dgm:spPr>
        <a:solidFill>
          <a:srgbClr val="C5BE97"/>
        </a:solidFill>
        <a:ln>
          <a:solidFill>
            <a:srgbClr val="000000"/>
          </a:solidFill>
        </a:ln>
      </dgm:spPr>
      <dgm:t>
        <a:bodyPr/>
        <a:lstStyle/>
        <a:p>
          <a:r>
            <a:rPr lang="en-US" sz="1200" dirty="0">
              <a:solidFill>
                <a:srgbClr val="000000"/>
              </a:solidFill>
              <a:latin typeface="Cambria"/>
              <a:cs typeface="Cambria"/>
            </a:rPr>
            <a:t>Non-Discretionary DEDS = $732,791</a:t>
          </a:r>
        </a:p>
      </dgm:t>
    </dgm:pt>
    <dgm:pt modelId="{78E1B85A-B86F-6C4A-B698-5E157131F37D}" type="parTrans" cxnId="{96EA75EA-2B0B-4B49-9C8B-0CC875F3BC76}">
      <dgm:prSet/>
      <dgm:spPr/>
      <dgm:t>
        <a:bodyPr/>
        <a:lstStyle/>
        <a:p>
          <a:endParaRPr lang="en-US" dirty="0"/>
        </a:p>
      </dgm:t>
    </dgm:pt>
    <dgm:pt modelId="{9489E118-0B7E-5145-8749-94C3D7A211C8}" type="sibTrans" cxnId="{96EA75EA-2B0B-4B49-9C8B-0CC875F3BC76}">
      <dgm:prSet/>
      <dgm:spPr/>
      <dgm:t>
        <a:bodyPr/>
        <a:lstStyle/>
        <a:p>
          <a:endParaRPr lang="en-US"/>
        </a:p>
      </dgm:t>
    </dgm:pt>
    <dgm:pt modelId="{42F9CD3C-5768-AF4C-A2ED-F90BAE26DCEF}">
      <dgm:prSet custT="1"/>
      <dgm:spPr>
        <a:solidFill>
          <a:srgbClr val="C5BE97"/>
        </a:solidFill>
        <a:ln>
          <a:solidFill>
            <a:srgbClr val="000000"/>
          </a:solidFill>
        </a:ln>
      </dgm:spPr>
      <dgm:t>
        <a:bodyPr/>
        <a:lstStyle/>
        <a:p>
          <a:r>
            <a:rPr lang="en-US" sz="1200" dirty="0">
              <a:solidFill>
                <a:srgbClr val="000000"/>
              </a:solidFill>
              <a:latin typeface="Cambria"/>
              <a:cs typeface="Cambria"/>
            </a:rPr>
            <a:t>Non-Discretionary FED = $0</a:t>
          </a:r>
        </a:p>
      </dgm:t>
    </dgm:pt>
    <dgm:pt modelId="{4C2AE1CC-14E9-244E-89D8-D4756D35991A}" type="parTrans" cxnId="{BF642EDA-01DD-BF4D-B077-49DAAEB7CC1B}">
      <dgm:prSet/>
      <dgm:spPr/>
      <dgm:t>
        <a:bodyPr/>
        <a:lstStyle/>
        <a:p>
          <a:endParaRPr lang="en-US" dirty="0"/>
        </a:p>
      </dgm:t>
    </dgm:pt>
    <dgm:pt modelId="{3D19FC1A-DD56-E042-81D0-95B75F7F3343}" type="sibTrans" cxnId="{BF642EDA-01DD-BF4D-B077-49DAAEB7CC1B}">
      <dgm:prSet/>
      <dgm:spPr/>
      <dgm:t>
        <a:bodyPr/>
        <a:lstStyle/>
        <a:p>
          <a:endParaRPr lang="en-US"/>
        </a:p>
      </dgm:t>
    </dgm:pt>
    <dgm:pt modelId="{FADD3564-9552-6D48-ACCB-344B0EB7845C}">
      <dgm:prSet custT="1"/>
      <dgm:spPr>
        <a:solidFill>
          <a:srgbClr val="C5BE97"/>
        </a:solidFill>
        <a:ln>
          <a:solidFill>
            <a:srgbClr val="000000"/>
          </a:solidFill>
        </a:ln>
      </dgm:spPr>
      <dgm:t>
        <a:bodyPr/>
        <a:lstStyle/>
        <a:p>
          <a:r>
            <a:rPr lang="en-US" sz="1200" dirty="0">
              <a:solidFill>
                <a:srgbClr val="000000"/>
              </a:solidFill>
              <a:latin typeface="Cambria"/>
              <a:cs typeface="Cambria"/>
            </a:rPr>
            <a:t>Non-Discretionary T.O. = 0</a:t>
          </a:r>
        </a:p>
      </dgm:t>
    </dgm:pt>
    <dgm:pt modelId="{774050B8-8540-8045-942B-8793ED076817}" type="parTrans" cxnId="{2FA8A714-97FF-0B46-9A49-CEE59935D0C4}">
      <dgm:prSet/>
      <dgm:spPr/>
      <dgm:t>
        <a:bodyPr/>
        <a:lstStyle/>
        <a:p>
          <a:endParaRPr lang="en-US" dirty="0"/>
        </a:p>
      </dgm:t>
    </dgm:pt>
    <dgm:pt modelId="{D1AA582C-FE74-9D42-BFB9-B722C5727A9A}" type="sibTrans" cxnId="{2FA8A714-97FF-0B46-9A49-CEE59935D0C4}">
      <dgm:prSet/>
      <dgm:spPr/>
      <dgm:t>
        <a:bodyPr/>
        <a:lstStyle/>
        <a:p>
          <a:endParaRPr lang="en-US"/>
        </a:p>
      </dgm:t>
    </dgm:pt>
    <dgm:pt modelId="{BA326490-7CB5-4241-AEBC-75A616B76038}">
      <dgm:prSet phldrT="[Text]" custT="1"/>
      <dgm:spPr>
        <a:solidFill>
          <a:srgbClr val="C4BD97"/>
        </a:solidFill>
        <a:ln>
          <a:solidFill>
            <a:srgbClr val="000000"/>
          </a:solidFill>
        </a:ln>
      </dgm:spPr>
      <dgm:t>
        <a:bodyPr/>
        <a:lstStyle/>
        <a:p>
          <a:r>
            <a:rPr lang="en-US" sz="1200" dirty="0">
              <a:solidFill>
                <a:srgbClr val="000000"/>
              </a:solidFill>
              <a:latin typeface="Cambria"/>
              <a:cs typeface="Cambria"/>
            </a:rPr>
            <a:t>Non-Discretionary SGF = $0</a:t>
          </a:r>
        </a:p>
      </dgm:t>
    </dgm:pt>
    <dgm:pt modelId="{6C4389B5-057E-EA45-A71A-19C9DC4C5B50}" type="sibTrans" cxnId="{0A3C4EF7-F05A-3D4E-9803-0EC54E355B2E}">
      <dgm:prSet/>
      <dgm:spPr/>
      <dgm:t>
        <a:bodyPr/>
        <a:lstStyle/>
        <a:p>
          <a:endParaRPr lang="en-US">
            <a:latin typeface="Cambria"/>
            <a:cs typeface="Cambria"/>
          </a:endParaRPr>
        </a:p>
      </dgm:t>
    </dgm:pt>
    <dgm:pt modelId="{802247FB-D612-4843-909E-107726A7274E}" type="parTrans" cxnId="{0A3C4EF7-F05A-3D4E-9803-0EC54E355B2E}">
      <dgm:prSet/>
      <dgm:spPr/>
      <dgm:t>
        <a:bodyPr/>
        <a:lstStyle/>
        <a:p>
          <a:endParaRPr lang="en-US" dirty="0">
            <a:latin typeface="Cambria"/>
            <a:cs typeface="Cambria"/>
          </a:endParaRPr>
        </a:p>
      </dgm:t>
    </dgm:pt>
    <dgm:pt modelId="{896A19C3-08B4-B340-A075-D591F0EDB0CE}" type="pres">
      <dgm:prSet presAssocID="{4DDF7A48-542B-6E43-B471-68675C3F9720}" presName="Name0" presStyleCnt="0">
        <dgm:presLayoutVars>
          <dgm:chPref val="1"/>
          <dgm:dir val="rev"/>
          <dgm:animOne val="branch"/>
          <dgm:animLvl val="lvl"/>
          <dgm:resizeHandles val="exact"/>
        </dgm:presLayoutVars>
      </dgm:prSet>
      <dgm:spPr/>
      <dgm:t>
        <a:bodyPr/>
        <a:lstStyle/>
        <a:p>
          <a:endParaRPr lang="en-US"/>
        </a:p>
      </dgm:t>
    </dgm:pt>
    <dgm:pt modelId="{F0057194-E587-9B42-99B8-96333D6BF2D0}" type="pres">
      <dgm:prSet presAssocID="{75E1DBAA-E90E-B84F-B49E-3255FC6856E4}" presName="root1" presStyleCnt="0"/>
      <dgm:spPr/>
    </dgm:pt>
    <dgm:pt modelId="{A9824C5C-BD26-F742-AEF7-5AE97C32B338}" type="pres">
      <dgm:prSet presAssocID="{75E1DBAA-E90E-B84F-B49E-3255FC6856E4}" presName="LevelOneTextNode" presStyleLbl="node0" presStyleIdx="0" presStyleCnt="1" custScaleX="191572" custLinFactNeighborX="35922" custLinFactNeighborY="0">
        <dgm:presLayoutVars>
          <dgm:chPref val="3"/>
        </dgm:presLayoutVars>
      </dgm:prSet>
      <dgm:spPr/>
      <dgm:t>
        <a:bodyPr/>
        <a:lstStyle/>
        <a:p>
          <a:endParaRPr lang="en-US"/>
        </a:p>
      </dgm:t>
    </dgm:pt>
    <dgm:pt modelId="{5FF01D6B-2890-754C-85BC-C845F8F1C5AB}" type="pres">
      <dgm:prSet presAssocID="{75E1DBAA-E90E-B84F-B49E-3255FC6856E4}" presName="level2hierChild" presStyleCnt="0"/>
      <dgm:spPr/>
    </dgm:pt>
    <dgm:pt modelId="{4BB12B07-E0B0-244B-9AFA-4076452CCB4D}" type="pres">
      <dgm:prSet presAssocID="{802247FB-D612-4843-909E-107726A7274E}" presName="conn2-1" presStyleLbl="parChTrans1D2" presStyleIdx="0" presStyleCnt="6"/>
      <dgm:spPr/>
      <dgm:t>
        <a:bodyPr/>
        <a:lstStyle/>
        <a:p>
          <a:endParaRPr lang="en-US"/>
        </a:p>
      </dgm:t>
    </dgm:pt>
    <dgm:pt modelId="{00CCD104-CA0A-7E45-864D-48E202FAA8A1}" type="pres">
      <dgm:prSet presAssocID="{802247FB-D612-4843-909E-107726A7274E}" presName="connTx" presStyleLbl="parChTrans1D2" presStyleIdx="0" presStyleCnt="6"/>
      <dgm:spPr/>
      <dgm:t>
        <a:bodyPr/>
        <a:lstStyle/>
        <a:p>
          <a:endParaRPr lang="en-US"/>
        </a:p>
      </dgm:t>
    </dgm:pt>
    <dgm:pt modelId="{18318E3C-AE27-5748-968F-C49BDB579E87}" type="pres">
      <dgm:prSet presAssocID="{BA326490-7CB5-4241-AEBC-75A616B76038}" presName="root2" presStyleCnt="0"/>
      <dgm:spPr/>
    </dgm:pt>
    <dgm:pt modelId="{6CDD8727-9E98-9A4C-AC89-D6FB3600A855}" type="pres">
      <dgm:prSet presAssocID="{BA326490-7CB5-4241-AEBC-75A616B76038}" presName="LevelTwoTextNode" presStyleLbl="node2" presStyleIdx="0" presStyleCnt="6">
        <dgm:presLayoutVars>
          <dgm:chPref val="3"/>
        </dgm:presLayoutVars>
      </dgm:prSet>
      <dgm:spPr/>
      <dgm:t>
        <a:bodyPr/>
        <a:lstStyle/>
        <a:p>
          <a:endParaRPr lang="en-US"/>
        </a:p>
      </dgm:t>
    </dgm:pt>
    <dgm:pt modelId="{6FE4D031-2608-674D-8628-8DD3E29F9C35}" type="pres">
      <dgm:prSet presAssocID="{BA326490-7CB5-4241-AEBC-75A616B76038}" presName="level3hierChild" presStyleCnt="0"/>
      <dgm:spPr/>
    </dgm:pt>
    <dgm:pt modelId="{9E7CDE60-DBCC-DA4D-8910-535E32E9F7E0}" type="pres">
      <dgm:prSet presAssocID="{828455C0-ECBE-574B-9385-ECEB6789C634}" presName="conn2-1" presStyleLbl="parChTrans1D2" presStyleIdx="1" presStyleCnt="6"/>
      <dgm:spPr/>
      <dgm:t>
        <a:bodyPr/>
        <a:lstStyle/>
        <a:p>
          <a:endParaRPr lang="en-US"/>
        </a:p>
      </dgm:t>
    </dgm:pt>
    <dgm:pt modelId="{23733020-5743-2F44-A870-DAEDC6367CA6}" type="pres">
      <dgm:prSet presAssocID="{828455C0-ECBE-574B-9385-ECEB6789C634}" presName="connTx" presStyleLbl="parChTrans1D2" presStyleIdx="1" presStyleCnt="6"/>
      <dgm:spPr/>
      <dgm:t>
        <a:bodyPr/>
        <a:lstStyle/>
        <a:p>
          <a:endParaRPr lang="en-US"/>
        </a:p>
      </dgm:t>
    </dgm:pt>
    <dgm:pt modelId="{85D6356B-0AA6-0947-B160-6AAC97855D27}" type="pres">
      <dgm:prSet presAssocID="{82028D4E-48DF-7B4B-8A7F-395CE5104B90}" presName="root2" presStyleCnt="0"/>
      <dgm:spPr/>
    </dgm:pt>
    <dgm:pt modelId="{7D1A8EB9-038B-084C-8147-6F8DCEEEFF55}" type="pres">
      <dgm:prSet presAssocID="{82028D4E-48DF-7B4B-8A7F-395CE5104B90}" presName="LevelTwoTextNode" presStyleLbl="node2" presStyleIdx="1" presStyleCnt="6">
        <dgm:presLayoutVars>
          <dgm:chPref val="3"/>
        </dgm:presLayoutVars>
      </dgm:prSet>
      <dgm:spPr/>
      <dgm:t>
        <a:bodyPr/>
        <a:lstStyle/>
        <a:p>
          <a:endParaRPr lang="en-US"/>
        </a:p>
      </dgm:t>
    </dgm:pt>
    <dgm:pt modelId="{F6D01E01-90E9-C44E-8F73-C3050AFAFF8C}" type="pres">
      <dgm:prSet presAssocID="{82028D4E-48DF-7B4B-8A7F-395CE5104B90}" presName="level3hierChild" presStyleCnt="0"/>
      <dgm:spPr/>
    </dgm:pt>
    <dgm:pt modelId="{2A334A37-B761-AA43-B72F-AE121A56547D}" type="pres">
      <dgm:prSet presAssocID="{D7667FFB-09F1-2A42-8527-F29F12ABB38D}" presName="conn2-1" presStyleLbl="parChTrans1D2" presStyleIdx="2" presStyleCnt="6"/>
      <dgm:spPr/>
      <dgm:t>
        <a:bodyPr/>
        <a:lstStyle/>
        <a:p>
          <a:endParaRPr lang="en-US"/>
        </a:p>
      </dgm:t>
    </dgm:pt>
    <dgm:pt modelId="{2A444F53-BED1-7E4A-9AEA-FFDE073A17FE}" type="pres">
      <dgm:prSet presAssocID="{D7667FFB-09F1-2A42-8527-F29F12ABB38D}" presName="connTx" presStyleLbl="parChTrans1D2" presStyleIdx="2" presStyleCnt="6"/>
      <dgm:spPr/>
      <dgm:t>
        <a:bodyPr/>
        <a:lstStyle/>
        <a:p>
          <a:endParaRPr lang="en-US"/>
        </a:p>
      </dgm:t>
    </dgm:pt>
    <dgm:pt modelId="{6BA051D9-D0F8-7B43-8F3C-9933A981B28C}" type="pres">
      <dgm:prSet presAssocID="{68E06BFB-5046-1642-917E-857E17CE9988}" presName="root2" presStyleCnt="0"/>
      <dgm:spPr/>
    </dgm:pt>
    <dgm:pt modelId="{378EE273-73CE-8D44-9FD9-DB623E560732}" type="pres">
      <dgm:prSet presAssocID="{68E06BFB-5046-1642-917E-857E17CE9988}" presName="LevelTwoTextNode" presStyleLbl="node2" presStyleIdx="2" presStyleCnt="6">
        <dgm:presLayoutVars>
          <dgm:chPref val="3"/>
        </dgm:presLayoutVars>
      </dgm:prSet>
      <dgm:spPr/>
      <dgm:t>
        <a:bodyPr/>
        <a:lstStyle/>
        <a:p>
          <a:endParaRPr lang="en-US"/>
        </a:p>
      </dgm:t>
    </dgm:pt>
    <dgm:pt modelId="{5333EF04-F576-AF4B-9863-CF8572D31D03}" type="pres">
      <dgm:prSet presAssocID="{68E06BFB-5046-1642-917E-857E17CE9988}" presName="level3hierChild" presStyleCnt="0"/>
      <dgm:spPr/>
    </dgm:pt>
    <dgm:pt modelId="{91B2C301-CA8A-4746-8904-04497A139DDE}" type="pres">
      <dgm:prSet presAssocID="{78E1B85A-B86F-6C4A-B698-5E157131F37D}" presName="conn2-1" presStyleLbl="parChTrans1D2" presStyleIdx="3" presStyleCnt="6"/>
      <dgm:spPr/>
      <dgm:t>
        <a:bodyPr/>
        <a:lstStyle/>
        <a:p>
          <a:endParaRPr lang="en-US"/>
        </a:p>
      </dgm:t>
    </dgm:pt>
    <dgm:pt modelId="{6B2EA639-494E-BE44-8C43-BA593350216E}" type="pres">
      <dgm:prSet presAssocID="{78E1B85A-B86F-6C4A-B698-5E157131F37D}" presName="connTx" presStyleLbl="parChTrans1D2" presStyleIdx="3" presStyleCnt="6"/>
      <dgm:spPr/>
      <dgm:t>
        <a:bodyPr/>
        <a:lstStyle/>
        <a:p>
          <a:endParaRPr lang="en-US"/>
        </a:p>
      </dgm:t>
    </dgm:pt>
    <dgm:pt modelId="{A1CE440B-7572-324A-A7B4-A75A349A0899}" type="pres">
      <dgm:prSet presAssocID="{D3826A41-D8A7-F545-A4C9-88A1986056C7}" presName="root2" presStyleCnt="0"/>
      <dgm:spPr/>
    </dgm:pt>
    <dgm:pt modelId="{065EB03F-A2E4-B14B-81BA-1554CC82607B}" type="pres">
      <dgm:prSet presAssocID="{D3826A41-D8A7-F545-A4C9-88A1986056C7}" presName="LevelTwoTextNode" presStyleLbl="node2" presStyleIdx="3" presStyleCnt="6">
        <dgm:presLayoutVars>
          <dgm:chPref val="3"/>
        </dgm:presLayoutVars>
      </dgm:prSet>
      <dgm:spPr/>
      <dgm:t>
        <a:bodyPr/>
        <a:lstStyle/>
        <a:p>
          <a:endParaRPr lang="en-US"/>
        </a:p>
      </dgm:t>
    </dgm:pt>
    <dgm:pt modelId="{70E62657-8996-6241-865F-941F468F9FAA}" type="pres">
      <dgm:prSet presAssocID="{D3826A41-D8A7-F545-A4C9-88A1986056C7}" presName="level3hierChild" presStyleCnt="0"/>
      <dgm:spPr/>
    </dgm:pt>
    <dgm:pt modelId="{37CCB80B-1D12-CC4A-9F4F-8ACE91BEF2BA}" type="pres">
      <dgm:prSet presAssocID="{4C2AE1CC-14E9-244E-89D8-D4756D35991A}" presName="conn2-1" presStyleLbl="parChTrans1D2" presStyleIdx="4" presStyleCnt="6"/>
      <dgm:spPr/>
      <dgm:t>
        <a:bodyPr/>
        <a:lstStyle/>
        <a:p>
          <a:endParaRPr lang="en-US"/>
        </a:p>
      </dgm:t>
    </dgm:pt>
    <dgm:pt modelId="{4B3914B1-71B1-2744-A626-8E0BBD0FC6A0}" type="pres">
      <dgm:prSet presAssocID="{4C2AE1CC-14E9-244E-89D8-D4756D35991A}" presName="connTx" presStyleLbl="parChTrans1D2" presStyleIdx="4" presStyleCnt="6"/>
      <dgm:spPr/>
      <dgm:t>
        <a:bodyPr/>
        <a:lstStyle/>
        <a:p>
          <a:endParaRPr lang="en-US"/>
        </a:p>
      </dgm:t>
    </dgm:pt>
    <dgm:pt modelId="{C36E2EF6-6C87-7149-A2AC-B2CD92BC29DF}" type="pres">
      <dgm:prSet presAssocID="{42F9CD3C-5768-AF4C-A2ED-F90BAE26DCEF}" presName="root2" presStyleCnt="0"/>
      <dgm:spPr/>
    </dgm:pt>
    <dgm:pt modelId="{B9117FB7-99CB-7444-A273-825252065A82}" type="pres">
      <dgm:prSet presAssocID="{42F9CD3C-5768-AF4C-A2ED-F90BAE26DCEF}" presName="LevelTwoTextNode" presStyleLbl="node2" presStyleIdx="4" presStyleCnt="6">
        <dgm:presLayoutVars>
          <dgm:chPref val="3"/>
        </dgm:presLayoutVars>
      </dgm:prSet>
      <dgm:spPr/>
      <dgm:t>
        <a:bodyPr/>
        <a:lstStyle/>
        <a:p>
          <a:endParaRPr lang="en-US"/>
        </a:p>
      </dgm:t>
    </dgm:pt>
    <dgm:pt modelId="{9DC0B5EC-A676-5C4A-89CA-54D690581110}" type="pres">
      <dgm:prSet presAssocID="{42F9CD3C-5768-AF4C-A2ED-F90BAE26DCEF}" presName="level3hierChild" presStyleCnt="0"/>
      <dgm:spPr/>
    </dgm:pt>
    <dgm:pt modelId="{26EA4C2D-5C76-CC45-BF6D-15E718273D04}" type="pres">
      <dgm:prSet presAssocID="{774050B8-8540-8045-942B-8793ED076817}" presName="conn2-1" presStyleLbl="parChTrans1D2" presStyleIdx="5" presStyleCnt="6"/>
      <dgm:spPr/>
      <dgm:t>
        <a:bodyPr/>
        <a:lstStyle/>
        <a:p>
          <a:endParaRPr lang="en-US"/>
        </a:p>
      </dgm:t>
    </dgm:pt>
    <dgm:pt modelId="{1B4980DE-DB23-DA46-BBD1-89A036DA0C76}" type="pres">
      <dgm:prSet presAssocID="{774050B8-8540-8045-942B-8793ED076817}" presName="connTx" presStyleLbl="parChTrans1D2" presStyleIdx="5" presStyleCnt="6"/>
      <dgm:spPr/>
      <dgm:t>
        <a:bodyPr/>
        <a:lstStyle/>
        <a:p>
          <a:endParaRPr lang="en-US"/>
        </a:p>
      </dgm:t>
    </dgm:pt>
    <dgm:pt modelId="{188A6B10-3772-0340-89DB-947E4DDE7738}" type="pres">
      <dgm:prSet presAssocID="{FADD3564-9552-6D48-ACCB-344B0EB7845C}" presName="root2" presStyleCnt="0"/>
      <dgm:spPr/>
    </dgm:pt>
    <dgm:pt modelId="{E8021BAD-B20C-EC4D-8146-7CC63F416528}" type="pres">
      <dgm:prSet presAssocID="{FADD3564-9552-6D48-ACCB-344B0EB7845C}" presName="LevelTwoTextNode" presStyleLbl="node2" presStyleIdx="5" presStyleCnt="6">
        <dgm:presLayoutVars>
          <dgm:chPref val="3"/>
        </dgm:presLayoutVars>
      </dgm:prSet>
      <dgm:spPr/>
      <dgm:t>
        <a:bodyPr/>
        <a:lstStyle/>
        <a:p>
          <a:endParaRPr lang="en-US"/>
        </a:p>
      </dgm:t>
    </dgm:pt>
    <dgm:pt modelId="{4398EECD-4F69-C044-87AF-43766716CCD0}" type="pres">
      <dgm:prSet presAssocID="{FADD3564-9552-6D48-ACCB-344B0EB7845C}" presName="level3hierChild" presStyleCnt="0"/>
      <dgm:spPr/>
    </dgm:pt>
  </dgm:ptLst>
  <dgm:cxnLst>
    <dgm:cxn modelId="{E602972F-35E5-A741-A079-5B041491298E}" type="presOf" srcId="{802247FB-D612-4843-909E-107726A7274E}" destId="{4BB12B07-E0B0-244B-9AFA-4076452CCB4D}" srcOrd="0" destOrd="0" presId="urn:microsoft.com/office/officeart/2008/layout/HorizontalMultiLevelHierarchy"/>
    <dgm:cxn modelId="{185D7F2F-B546-F646-88B5-A7BA35FC02A7}" type="presOf" srcId="{828455C0-ECBE-574B-9385-ECEB6789C634}" destId="{9E7CDE60-DBCC-DA4D-8910-535E32E9F7E0}" srcOrd="0" destOrd="0" presId="urn:microsoft.com/office/officeart/2008/layout/HorizontalMultiLevelHierarchy"/>
    <dgm:cxn modelId="{4A0964C3-0AEC-0A4C-97CA-5462A0FE6EE7}" srcId="{75E1DBAA-E90E-B84F-B49E-3255FC6856E4}" destId="{68E06BFB-5046-1642-917E-857E17CE9988}" srcOrd="2" destOrd="0" parTransId="{D7667FFB-09F1-2A42-8527-F29F12ABB38D}" sibTransId="{74CBD8BD-7BFB-5746-A26C-132A23FAB625}"/>
    <dgm:cxn modelId="{80C15354-F11F-9043-B3BD-13A617C45A70}" type="presOf" srcId="{BA326490-7CB5-4241-AEBC-75A616B76038}" destId="{6CDD8727-9E98-9A4C-AC89-D6FB3600A855}" srcOrd="0" destOrd="0" presId="urn:microsoft.com/office/officeart/2008/layout/HorizontalMultiLevelHierarchy"/>
    <dgm:cxn modelId="{BF642EDA-01DD-BF4D-B077-49DAAEB7CC1B}" srcId="{75E1DBAA-E90E-B84F-B49E-3255FC6856E4}" destId="{42F9CD3C-5768-AF4C-A2ED-F90BAE26DCEF}" srcOrd="4" destOrd="0" parTransId="{4C2AE1CC-14E9-244E-89D8-D4756D35991A}" sibTransId="{3D19FC1A-DD56-E042-81D0-95B75F7F3343}"/>
    <dgm:cxn modelId="{9204FCDF-FEAB-7947-B051-0D2B4FDAAC65}" type="presOf" srcId="{82028D4E-48DF-7B4B-8A7F-395CE5104B90}" destId="{7D1A8EB9-038B-084C-8147-6F8DCEEEFF55}" srcOrd="0" destOrd="0" presId="urn:microsoft.com/office/officeart/2008/layout/HorizontalMultiLevelHierarchy"/>
    <dgm:cxn modelId="{9C8BC265-5BD5-1140-B056-FF6ED2037453}" type="presOf" srcId="{68E06BFB-5046-1642-917E-857E17CE9988}" destId="{378EE273-73CE-8D44-9FD9-DB623E560732}" srcOrd="0" destOrd="0" presId="urn:microsoft.com/office/officeart/2008/layout/HorizontalMultiLevelHierarchy"/>
    <dgm:cxn modelId="{3C080D00-E183-EA4F-B38F-4EADD66C96F3}" type="presOf" srcId="{78E1B85A-B86F-6C4A-B698-5E157131F37D}" destId="{91B2C301-CA8A-4746-8904-04497A139DDE}" srcOrd="0" destOrd="0" presId="urn:microsoft.com/office/officeart/2008/layout/HorizontalMultiLevelHierarchy"/>
    <dgm:cxn modelId="{9CAF558E-26F8-7142-8F16-45C0E852E457}" type="presOf" srcId="{774050B8-8540-8045-942B-8793ED076817}" destId="{26EA4C2D-5C76-CC45-BF6D-15E718273D04}" srcOrd="0" destOrd="0" presId="urn:microsoft.com/office/officeart/2008/layout/HorizontalMultiLevelHierarchy"/>
    <dgm:cxn modelId="{DD83588F-10A4-1546-95DD-5EAF0B809AFB}" type="presOf" srcId="{828455C0-ECBE-574B-9385-ECEB6789C634}" destId="{23733020-5743-2F44-A870-DAEDC6367CA6}" srcOrd="1" destOrd="0" presId="urn:microsoft.com/office/officeart/2008/layout/HorizontalMultiLevelHierarchy"/>
    <dgm:cxn modelId="{422B85DC-D1DA-4743-B644-C3849B7075A4}" srcId="{75E1DBAA-E90E-B84F-B49E-3255FC6856E4}" destId="{82028D4E-48DF-7B4B-8A7F-395CE5104B90}" srcOrd="1" destOrd="0" parTransId="{828455C0-ECBE-574B-9385-ECEB6789C634}" sibTransId="{85E7C3AA-197C-A248-9282-6145E4C0C39B}"/>
    <dgm:cxn modelId="{0A3C4EF7-F05A-3D4E-9803-0EC54E355B2E}" srcId="{75E1DBAA-E90E-B84F-B49E-3255FC6856E4}" destId="{BA326490-7CB5-4241-AEBC-75A616B76038}" srcOrd="0" destOrd="0" parTransId="{802247FB-D612-4843-909E-107726A7274E}" sibTransId="{6C4389B5-057E-EA45-A71A-19C9DC4C5B50}"/>
    <dgm:cxn modelId="{B660E310-FB29-444A-850B-154CB7168F37}" type="presOf" srcId="{42F9CD3C-5768-AF4C-A2ED-F90BAE26DCEF}" destId="{B9117FB7-99CB-7444-A273-825252065A82}" srcOrd="0" destOrd="0" presId="urn:microsoft.com/office/officeart/2008/layout/HorizontalMultiLevelHierarchy"/>
    <dgm:cxn modelId="{29885D3F-415B-7348-A7F3-C7F8EDFF454E}" type="presOf" srcId="{4DDF7A48-542B-6E43-B471-68675C3F9720}" destId="{896A19C3-08B4-B340-A075-D591F0EDB0CE}" srcOrd="0" destOrd="0" presId="urn:microsoft.com/office/officeart/2008/layout/HorizontalMultiLevelHierarchy"/>
    <dgm:cxn modelId="{34B89547-83F2-F442-BC4F-68D190BA268B}" type="presOf" srcId="{802247FB-D612-4843-909E-107726A7274E}" destId="{00CCD104-CA0A-7E45-864D-48E202FAA8A1}" srcOrd="1" destOrd="0" presId="urn:microsoft.com/office/officeart/2008/layout/HorizontalMultiLevelHierarchy"/>
    <dgm:cxn modelId="{B29F4572-5BFF-1F47-9D44-EBE7C9809E5F}" type="presOf" srcId="{FADD3564-9552-6D48-ACCB-344B0EB7845C}" destId="{E8021BAD-B20C-EC4D-8146-7CC63F416528}" srcOrd="0" destOrd="0" presId="urn:microsoft.com/office/officeart/2008/layout/HorizontalMultiLevelHierarchy"/>
    <dgm:cxn modelId="{FB9B046D-8B98-C74C-97E0-64221F1DB054}" type="presOf" srcId="{D7667FFB-09F1-2A42-8527-F29F12ABB38D}" destId="{2A334A37-B761-AA43-B72F-AE121A56547D}" srcOrd="0" destOrd="0" presId="urn:microsoft.com/office/officeart/2008/layout/HorizontalMultiLevelHierarchy"/>
    <dgm:cxn modelId="{96EA75EA-2B0B-4B49-9C8B-0CC875F3BC76}" srcId="{75E1DBAA-E90E-B84F-B49E-3255FC6856E4}" destId="{D3826A41-D8A7-F545-A4C9-88A1986056C7}" srcOrd="3" destOrd="0" parTransId="{78E1B85A-B86F-6C4A-B698-5E157131F37D}" sibTransId="{9489E118-0B7E-5145-8749-94C3D7A211C8}"/>
    <dgm:cxn modelId="{8BDA57E6-BF30-FE41-BBBC-CD632EA5015A}" type="presOf" srcId="{4C2AE1CC-14E9-244E-89D8-D4756D35991A}" destId="{4B3914B1-71B1-2744-A626-8E0BBD0FC6A0}" srcOrd="1" destOrd="0" presId="urn:microsoft.com/office/officeart/2008/layout/HorizontalMultiLevelHierarchy"/>
    <dgm:cxn modelId="{C2EC02D9-CD85-B14E-96CF-3A715C5D2D05}" type="presOf" srcId="{D7667FFB-09F1-2A42-8527-F29F12ABB38D}" destId="{2A444F53-BED1-7E4A-9AEA-FFDE073A17FE}" srcOrd="1" destOrd="0" presId="urn:microsoft.com/office/officeart/2008/layout/HorizontalMultiLevelHierarchy"/>
    <dgm:cxn modelId="{DB5BED69-96FE-0540-B970-A1118A912B56}" srcId="{4DDF7A48-542B-6E43-B471-68675C3F9720}" destId="{75E1DBAA-E90E-B84F-B49E-3255FC6856E4}" srcOrd="0" destOrd="0" parTransId="{7A413A66-C815-FE42-A876-827471D1880D}" sibTransId="{5BD84E8E-E434-F14D-BD13-75B51EFCB764}"/>
    <dgm:cxn modelId="{8AF64C2B-76B5-3747-9A12-73D1088957F9}" type="presOf" srcId="{78E1B85A-B86F-6C4A-B698-5E157131F37D}" destId="{6B2EA639-494E-BE44-8C43-BA593350216E}" srcOrd="1" destOrd="0" presId="urn:microsoft.com/office/officeart/2008/layout/HorizontalMultiLevelHierarchy"/>
    <dgm:cxn modelId="{5977035B-84D7-C84C-86AD-6AAF7720E837}" type="presOf" srcId="{774050B8-8540-8045-942B-8793ED076817}" destId="{1B4980DE-DB23-DA46-BBD1-89A036DA0C76}" srcOrd="1" destOrd="0" presId="urn:microsoft.com/office/officeart/2008/layout/HorizontalMultiLevelHierarchy"/>
    <dgm:cxn modelId="{2FA8A714-97FF-0B46-9A49-CEE59935D0C4}" srcId="{75E1DBAA-E90E-B84F-B49E-3255FC6856E4}" destId="{FADD3564-9552-6D48-ACCB-344B0EB7845C}" srcOrd="5" destOrd="0" parTransId="{774050B8-8540-8045-942B-8793ED076817}" sibTransId="{D1AA582C-FE74-9D42-BFB9-B722C5727A9A}"/>
    <dgm:cxn modelId="{87BA6A70-FD9B-4B4D-B42F-13E648B6C6C5}" type="presOf" srcId="{4C2AE1CC-14E9-244E-89D8-D4756D35991A}" destId="{37CCB80B-1D12-CC4A-9F4F-8ACE91BEF2BA}" srcOrd="0" destOrd="0" presId="urn:microsoft.com/office/officeart/2008/layout/HorizontalMultiLevelHierarchy"/>
    <dgm:cxn modelId="{3C71DFDF-AA7C-8F49-87A1-C144A0EE5343}" type="presOf" srcId="{D3826A41-D8A7-F545-A4C9-88A1986056C7}" destId="{065EB03F-A2E4-B14B-81BA-1554CC82607B}" srcOrd="0" destOrd="0" presId="urn:microsoft.com/office/officeart/2008/layout/HorizontalMultiLevelHierarchy"/>
    <dgm:cxn modelId="{4A39389D-49FA-3B40-88DC-D3335ADC2317}" type="presOf" srcId="{75E1DBAA-E90E-B84F-B49E-3255FC6856E4}" destId="{A9824C5C-BD26-F742-AEF7-5AE97C32B338}" srcOrd="0" destOrd="0" presId="urn:microsoft.com/office/officeart/2008/layout/HorizontalMultiLevelHierarchy"/>
    <dgm:cxn modelId="{63DCA8B1-2D6E-9E49-BB41-24A95B8DA74F}" type="presParOf" srcId="{896A19C3-08B4-B340-A075-D591F0EDB0CE}" destId="{F0057194-E587-9B42-99B8-96333D6BF2D0}" srcOrd="0" destOrd="0" presId="urn:microsoft.com/office/officeart/2008/layout/HorizontalMultiLevelHierarchy"/>
    <dgm:cxn modelId="{E2270F89-61A8-7F44-83FF-3DF164DC735F}" type="presParOf" srcId="{F0057194-E587-9B42-99B8-96333D6BF2D0}" destId="{A9824C5C-BD26-F742-AEF7-5AE97C32B338}" srcOrd="0" destOrd="0" presId="urn:microsoft.com/office/officeart/2008/layout/HorizontalMultiLevelHierarchy"/>
    <dgm:cxn modelId="{A9E91FF7-9BEF-C948-8E58-6FF5D4B2DA98}" type="presParOf" srcId="{F0057194-E587-9B42-99B8-96333D6BF2D0}" destId="{5FF01D6B-2890-754C-85BC-C845F8F1C5AB}" srcOrd="1" destOrd="0" presId="urn:microsoft.com/office/officeart/2008/layout/HorizontalMultiLevelHierarchy"/>
    <dgm:cxn modelId="{C7258C8C-1BD5-5E4D-9718-469930B91D56}" type="presParOf" srcId="{5FF01D6B-2890-754C-85BC-C845F8F1C5AB}" destId="{4BB12B07-E0B0-244B-9AFA-4076452CCB4D}" srcOrd="0" destOrd="0" presId="urn:microsoft.com/office/officeart/2008/layout/HorizontalMultiLevelHierarchy"/>
    <dgm:cxn modelId="{3BC607F5-5796-BA4A-A282-0716C39B1BA2}" type="presParOf" srcId="{4BB12B07-E0B0-244B-9AFA-4076452CCB4D}" destId="{00CCD104-CA0A-7E45-864D-48E202FAA8A1}" srcOrd="0" destOrd="0" presId="urn:microsoft.com/office/officeart/2008/layout/HorizontalMultiLevelHierarchy"/>
    <dgm:cxn modelId="{11251A0D-2810-8F43-ADCB-10AB82BAFD97}" type="presParOf" srcId="{5FF01D6B-2890-754C-85BC-C845F8F1C5AB}" destId="{18318E3C-AE27-5748-968F-C49BDB579E87}" srcOrd="1" destOrd="0" presId="urn:microsoft.com/office/officeart/2008/layout/HorizontalMultiLevelHierarchy"/>
    <dgm:cxn modelId="{4AB9696E-C1D5-C946-B103-384FBBC6872E}" type="presParOf" srcId="{18318E3C-AE27-5748-968F-C49BDB579E87}" destId="{6CDD8727-9E98-9A4C-AC89-D6FB3600A855}" srcOrd="0" destOrd="0" presId="urn:microsoft.com/office/officeart/2008/layout/HorizontalMultiLevelHierarchy"/>
    <dgm:cxn modelId="{AFAC8D9E-092E-2147-AD99-468E0959E409}" type="presParOf" srcId="{18318E3C-AE27-5748-968F-C49BDB579E87}" destId="{6FE4D031-2608-674D-8628-8DD3E29F9C35}" srcOrd="1" destOrd="0" presId="urn:microsoft.com/office/officeart/2008/layout/HorizontalMultiLevelHierarchy"/>
    <dgm:cxn modelId="{5238AC8E-0DC3-BA4D-B9CB-064A6D08956B}" type="presParOf" srcId="{5FF01D6B-2890-754C-85BC-C845F8F1C5AB}" destId="{9E7CDE60-DBCC-DA4D-8910-535E32E9F7E0}" srcOrd="2" destOrd="0" presId="urn:microsoft.com/office/officeart/2008/layout/HorizontalMultiLevelHierarchy"/>
    <dgm:cxn modelId="{6963A92F-6376-044F-A77B-2F53B0D86E0F}" type="presParOf" srcId="{9E7CDE60-DBCC-DA4D-8910-535E32E9F7E0}" destId="{23733020-5743-2F44-A870-DAEDC6367CA6}" srcOrd="0" destOrd="0" presId="urn:microsoft.com/office/officeart/2008/layout/HorizontalMultiLevelHierarchy"/>
    <dgm:cxn modelId="{E10CB4B3-10CC-B045-8FBC-BF9EB8C822EF}" type="presParOf" srcId="{5FF01D6B-2890-754C-85BC-C845F8F1C5AB}" destId="{85D6356B-0AA6-0947-B160-6AAC97855D27}" srcOrd="3" destOrd="0" presId="urn:microsoft.com/office/officeart/2008/layout/HorizontalMultiLevelHierarchy"/>
    <dgm:cxn modelId="{80563EAA-EA73-6C4B-BC95-7778E2BFD0D8}" type="presParOf" srcId="{85D6356B-0AA6-0947-B160-6AAC97855D27}" destId="{7D1A8EB9-038B-084C-8147-6F8DCEEEFF55}" srcOrd="0" destOrd="0" presId="urn:microsoft.com/office/officeart/2008/layout/HorizontalMultiLevelHierarchy"/>
    <dgm:cxn modelId="{29A365C8-E4D6-DB43-AAF6-1A9B43852984}" type="presParOf" srcId="{85D6356B-0AA6-0947-B160-6AAC97855D27}" destId="{F6D01E01-90E9-C44E-8F73-C3050AFAFF8C}" srcOrd="1" destOrd="0" presId="urn:microsoft.com/office/officeart/2008/layout/HorizontalMultiLevelHierarchy"/>
    <dgm:cxn modelId="{25381141-EA9C-5648-B94F-FEE291835641}" type="presParOf" srcId="{5FF01D6B-2890-754C-85BC-C845F8F1C5AB}" destId="{2A334A37-B761-AA43-B72F-AE121A56547D}" srcOrd="4" destOrd="0" presId="urn:microsoft.com/office/officeart/2008/layout/HorizontalMultiLevelHierarchy"/>
    <dgm:cxn modelId="{23A45C3F-3D7C-A74B-9414-E27F860AF8D9}" type="presParOf" srcId="{2A334A37-B761-AA43-B72F-AE121A56547D}" destId="{2A444F53-BED1-7E4A-9AEA-FFDE073A17FE}" srcOrd="0" destOrd="0" presId="urn:microsoft.com/office/officeart/2008/layout/HorizontalMultiLevelHierarchy"/>
    <dgm:cxn modelId="{05E30D15-81C2-EE4B-89BD-098D2E5483B5}" type="presParOf" srcId="{5FF01D6B-2890-754C-85BC-C845F8F1C5AB}" destId="{6BA051D9-D0F8-7B43-8F3C-9933A981B28C}" srcOrd="5" destOrd="0" presId="urn:microsoft.com/office/officeart/2008/layout/HorizontalMultiLevelHierarchy"/>
    <dgm:cxn modelId="{E3907099-ED93-C04B-B522-77767C2AD726}" type="presParOf" srcId="{6BA051D9-D0F8-7B43-8F3C-9933A981B28C}" destId="{378EE273-73CE-8D44-9FD9-DB623E560732}" srcOrd="0" destOrd="0" presId="urn:microsoft.com/office/officeart/2008/layout/HorizontalMultiLevelHierarchy"/>
    <dgm:cxn modelId="{364B5393-09AA-C44F-B5EB-13841C5D911D}" type="presParOf" srcId="{6BA051D9-D0F8-7B43-8F3C-9933A981B28C}" destId="{5333EF04-F576-AF4B-9863-CF8572D31D03}" srcOrd="1" destOrd="0" presId="urn:microsoft.com/office/officeart/2008/layout/HorizontalMultiLevelHierarchy"/>
    <dgm:cxn modelId="{B0D87363-0775-3A42-96C8-99F2DC002AFD}" type="presParOf" srcId="{5FF01D6B-2890-754C-85BC-C845F8F1C5AB}" destId="{91B2C301-CA8A-4746-8904-04497A139DDE}" srcOrd="6" destOrd="0" presId="urn:microsoft.com/office/officeart/2008/layout/HorizontalMultiLevelHierarchy"/>
    <dgm:cxn modelId="{D6476936-8117-CF46-9E54-A4A16DE034FD}" type="presParOf" srcId="{91B2C301-CA8A-4746-8904-04497A139DDE}" destId="{6B2EA639-494E-BE44-8C43-BA593350216E}" srcOrd="0" destOrd="0" presId="urn:microsoft.com/office/officeart/2008/layout/HorizontalMultiLevelHierarchy"/>
    <dgm:cxn modelId="{81FA2CBC-44AF-9C44-93F1-BF9760A07FB4}" type="presParOf" srcId="{5FF01D6B-2890-754C-85BC-C845F8F1C5AB}" destId="{A1CE440B-7572-324A-A7B4-A75A349A0899}" srcOrd="7" destOrd="0" presId="urn:microsoft.com/office/officeart/2008/layout/HorizontalMultiLevelHierarchy"/>
    <dgm:cxn modelId="{639F926E-EB09-3E4C-8D35-40A74A7E5FFD}" type="presParOf" srcId="{A1CE440B-7572-324A-A7B4-A75A349A0899}" destId="{065EB03F-A2E4-B14B-81BA-1554CC82607B}" srcOrd="0" destOrd="0" presId="urn:microsoft.com/office/officeart/2008/layout/HorizontalMultiLevelHierarchy"/>
    <dgm:cxn modelId="{991684A7-D0CF-D24B-BEBA-A855585A9889}" type="presParOf" srcId="{A1CE440B-7572-324A-A7B4-A75A349A0899}" destId="{70E62657-8996-6241-865F-941F468F9FAA}" srcOrd="1" destOrd="0" presId="urn:microsoft.com/office/officeart/2008/layout/HorizontalMultiLevelHierarchy"/>
    <dgm:cxn modelId="{66CA1867-7334-1849-81E6-4B2E5F290133}" type="presParOf" srcId="{5FF01D6B-2890-754C-85BC-C845F8F1C5AB}" destId="{37CCB80B-1D12-CC4A-9F4F-8ACE91BEF2BA}" srcOrd="8" destOrd="0" presId="urn:microsoft.com/office/officeart/2008/layout/HorizontalMultiLevelHierarchy"/>
    <dgm:cxn modelId="{8BFEA293-7974-BA4F-8880-AAD4DB89BF3B}" type="presParOf" srcId="{37CCB80B-1D12-CC4A-9F4F-8ACE91BEF2BA}" destId="{4B3914B1-71B1-2744-A626-8E0BBD0FC6A0}" srcOrd="0" destOrd="0" presId="urn:microsoft.com/office/officeart/2008/layout/HorizontalMultiLevelHierarchy"/>
    <dgm:cxn modelId="{5B97608E-A292-E246-9F36-6BF6CDAFD420}" type="presParOf" srcId="{5FF01D6B-2890-754C-85BC-C845F8F1C5AB}" destId="{C36E2EF6-6C87-7149-A2AC-B2CD92BC29DF}" srcOrd="9" destOrd="0" presId="urn:microsoft.com/office/officeart/2008/layout/HorizontalMultiLevelHierarchy"/>
    <dgm:cxn modelId="{848BFBDE-718B-204A-8983-F962FC41BAB9}" type="presParOf" srcId="{C36E2EF6-6C87-7149-A2AC-B2CD92BC29DF}" destId="{B9117FB7-99CB-7444-A273-825252065A82}" srcOrd="0" destOrd="0" presId="urn:microsoft.com/office/officeart/2008/layout/HorizontalMultiLevelHierarchy"/>
    <dgm:cxn modelId="{0A7A004B-DDA4-F644-9E8C-8D1F03A1ADF2}" type="presParOf" srcId="{C36E2EF6-6C87-7149-A2AC-B2CD92BC29DF}" destId="{9DC0B5EC-A676-5C4A-89CA-54D690581110}" srcOrd="1" destOrd="0" presId="urn:microsoft.com/office/officeart/2008/layout/HorizontalMultiLevelHierarchy"/>
    <dgm:cxn modelId="{0F262DE5-B512-A140-94BC-695AF16E87BE}" type="presParOf" srcId="{5FF01D6B-2890-754C-85BC-C845F8F1C5AB}" destId="{26EA4C2D-5C76-CC45-BF6D-15E718273D04}" srcOrd="10" destOrd="0" presId="urn:microsoft.com/office/officeart/2008/layout/HorizontalMultiLevelHierarchy"/>
    <dgm:cxn modelId="{A9D725A3-2BF9-8144-AF24-100CFD87C7F9}" type="presParOf" srcId="{26EA4C2D-5C76-CC45-BF6D-15E718273D04}" destId="{1B4980DE-DB23-DA46-BBD1-89A036DA0C76}" srcOrd="0" destOrd="0" presId="urn:microsoft.com/office/officeart/2008/layout/HorizontalMultiLevelHierarchy"/>
    <dgm:cxn modelId="{E8CE4D49-7B30-FC4F-9E70-003137BD1CFC}" type="presParOf" srcId="{5FF01D6B-2890-754C-85BC-C845F8F1C5AB}" destId="{188A6B10-3772-0340-89DB-947E4DDE7738}" srcOrd="11" destOrd="0" presId="urn:microsoft.com/office/officeart/2008/layout/HorizontalMultiLevelHierarchy"/>
    <dgm:cxn modelId="{B33D6FA4-6AC2-B34A-9152-068F450BAB6C}" type="presParOf" srcId="{188A6B10-3772-0340-89DB-947E4DDE7738}" destId="{E8021BAD-B20C-EC4D-8146-7CC63F416528}" srcOrd="0" destOrd="0" presId="urn:microsoft.com/office/officeart/2008/layout/HorizontalMultiLevelHierarchy"/>
    <dgm:cxn modelId="{8DAAE87A-A5BD-9E43-96C4-BA695DB83C66}" type="presParOf" srcId="{188A6B10-3772-0340-89DB-947E4DDE7738}" destId="{4398EECD-4F69-C044-87AF-43766716CCD0}" srcOrd="1" destOrd="0" presId="urn:microsoft.com/office/officeart/2008/layout/HorizontalMultiLevelHierarchy"/>
  </dgm:cxnLst>
  <dgm:bg/>
  <dgm:whole>
    <a:ln>
      <a:noFill/>
    </a:ln>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5B224-40CB-834C-8370-F1AA03207728}">
      <dsp:nvSpPr>
        <dsp:cNvPr id="0" name=""/>
        <dsp:cNvSpPr/>
      </dsp:nvSpPr>
      <dsp:spPr>
        <a:xfrm>
          <a:off x="0" y="0"/>
          <a:ext cx="8438515"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28575" cap="flat" cmpd="sng" algn="ctr">
          <a:solidFill>
            <a:scrgbClr r="0" g="0" b="0"/>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98D5BC2-D423-744E-96E8-988EEF4EDE98}">
      <dsp:nvSpPr>
        <dsp:cNvPr id="0" name=""/>
        <dsp:cNvSpPr/>
      </dsp:nvSpPr>
      <dsp:spPr>
        <a:xfrm>
          <a:off x="0" y="0"/>
          <a:ext cx="2154490" cy="4656298"/>
        </a:xfrm>
        <a:prstGeom prst="rect">
          <a:avLst/>
        </a:prstGeom>
        <a:gradFill flip="none" rotWithShape="1">
          <a:gsLst>
            <a:gs pos="90000">
              <a:srgbClr val="0F253E"/>
            </a:gs>
            <a:gs pos="50000">
              <a:schemeClr val="accent1">
                <a:lumMod val="50000"/>
              </a:schemeClr>
            </a:gs>
          </a:gsLst>
          <a:path path="shape">
            <a:fillToRect l="50000" t="50000" r="50000" b="50000"/>
          </a:path>
          <a:tileRect/>
        </a:gradFill>
        <a:ln>
          <a:solidFill>
            <a:srgbClr val="254061"/>
          </a:solid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solidFill>
                <a:schemeClr val="bg1"/>
              </a:solidFill>
              <a:latin typeface="Cambria"/>
              <a:cs typeface="Cambria"/>
            </a:rPr>
            <a:t>Executive Department</a:t>
          </a:r>
        </a:p>
        <a:p>
          <a:pPr lvl="0" algn="ctr" defTabSz="1244600">
            <a:lnSpc>
              <a:spcPct val="90000"/>
            </a:lnSpc>
            <a:spcBef>
              <a:spcPct val="0"/>
            </a:spcBef>
            <a:spcAft>
              <a:spcPct val="35000"/>
            </a:spcAft>
          </a:pPr>
          <a:endParaRPr lang="en-US" sz="1600" kern="1200" dirty="0">
            <a:solidFill>
              <a:schemeClr val="bg1"/>
            </a:solidFill>
            <a:latin typeface="Cambria"/>
            <a:cs typeface="Cambria"/>
          </a:endParaRPr>
        </a:p>
        <a:p>
          <a:pPr lvl="0" algn="ctr" defTabSz="1244600">
            <a:lnSpc>
              <a:spcPct val="90000"/>
            </a:lnSpc>
            <a:spcBef>
              <a:spcPct val="0"/>
            </a:spcBef>
            <a:spcAft>
              <a:spcPct val="35000"/>
            </a:spcAft>
          </a:pPr>
          <a:endParaRPr lang="en-US" sz="1600" kern="1200" dirty="0">
            <a:solidFill>
              <a:schemeClr val="bg1"/>
            </a:solidFill>
            <a:latin typeface="Cambria"/>
            <a:cs typeface="Cambria"/>
          </a:endParaRPr>
        </a:p>
        <a:p>
          <a:pPr lvl="0" algn="ctr" defTabSz="1244600">
            <a:lnSpc>
              <a:spcPct val="90000"/>
            </a:lnSpc>
            <a:spcBef>
              <a:spcPct val="0"/>
            </a:spcBef>
            <a:spcAft>
              <a:spcPct val="35000"/>
            </a:spcAft>
          </a:pPr>
          <a:r>
            <a:rPr lang="en-US" sz="1600" kern="1200" dirty="0">
              <a:solidFill>
                <a:schemeClr val="bg1"/>
              </a:solidFill>
              <a:latin typeface="Cambria"/>
              <a:cs typeface="Cambria"/>
            </a:rPr>
            <a:t>Management and Regulatory Agencies Supporting the Executive Branch of State Government</a:t>
          </a:r>
        </a:p>
      </dsp:txBody>
      <dsp:txXfrm>
        <a:off x="0" y="0"/>
        <a:ext cx="2154490" cy="4656298"/>
      </dsp:txXfrm>
    </dsp:sp>
    <dsp:sp modelId="{EAF01016-C1BF-D541-853C-7EE238B2FEBE}">
      <dsp:nvSpPr>
        <dsp:cNvPr id="0" name=""/>
        <dsp:cNvSpPr/>
      </dsp:nvSpPr>
      <dsp:spPr>
        <a:xfrm>
          <a:off x="2272168" y="13812"/>
          <a:ext cx="6158467" cy="27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a:latin typeface="Cambria" panose="02040503050406030204" pitchFamily="18" charset="0"/>
            </a:rPr>
            <a:t>Executive Department Overview</a:t>
          </a:r>
        </a:p>
      </dsp:txBody>
      <dsp:txXfrm>
        <a:off x="2272168" y="13812"/>
        <a:ext cx="6158467" cy="276240"/>
      </dsp:txXfrm>
    </dsp:sp>
    <dsp:sp modelId="{D0E85B8F-9340-E142-A959-E6CCF0539140}">
      <dsp:nvSpPr>
        <dsp:cNvPr id="0" name=""/>
        <dsp:cNvSpPr/>
      </dsp:nvSpPr>
      <dsp:spPr>
        <a:xfrm>
          <a:off x="2154490" y="290052"/>
          <a:ext cx="6276145" cy="0"/>
        </a:xfrm>
        <a:prstGeom prst="line">
          <a:avLst/>
        </a:prstGeom>
        <a:solidFill>
          <a:schemeClr val="accen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1">
          <a:scrgbClr r="0" g="0" b="0"/>
        </a:effectRef>
        <a:fontRef idx="minor"/>
      </dsp:style>
    </dsp:sp>
    <dsp:sp modelId="{7C73E4FF-BF8B-AA4C-9193-20C08E9A4334}">
      <dsp:nvSpPr>
        <dsp:cNvPr id="0" name=""/>
        <dsp:cNvSpPr/>
      </dsp:nvSpPr>
      <dsp:spPr>
        <a:xfrm>
          <a:off x="2272168" y="303864"/>
          <a:ext cx="6158467" cy="27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a:latin typeface="Cambria" panose="02040503050406030204" pitchFamily="18" charset="0"/>
            </a:rPr>
            <a:t>Executive Office</a:t>
          </a:r>
        </a:p>
      </dsp:txBody>
      <dsp:txXfrm>
        <a:off x="2272168" y="303864"/>
        <a:ext cx="6158467" cy="276240"/>
      </dsp:txXfrm>
    </dsp:sp>
    <dsp:sp modelId="{64BE4E7C-FB19-B842-9E6E-58A23D2A82AB}">
      <dsp:nvSpPr>
        <dsp:cNvPr id="0" name=""/>
        <dsp:cNvSpPr/>
      </dsp:nvSpPr>
      <dsp:spPr>
        <a:xfrm>
          <a:off x="2154490" y="580104"/>
          <a:ext cx="6276145" cy="0"/>
        </a:xfrm>
        <a:prstGeom prst="line">
          <a:avLst/>
        </a:prstGeom>
        <a:solidFill>
          <a:schemeClr val="accen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1">
          <a:scrgbClr r="0" g="0" b="0"/>
        </a:effectRef>
        <a:fontRef idx="minor"/>
      </dsp:style>
    </dsp:sp>
    <dsp:sp modelId="{2C0FCA10-122F-1746-A1E3-5EF2CA66A17F}">
      <dsp:nvSpPr>
        <dsp:cNvPr id="0" name=""/>
        <dsp:cNvSpPr/>
      </dsp:nvSpPr>
      <dsp:spPr>
        <a:xfrm>
          <a:off x="2272168" y="593916"/>
          <a:ext cx="6158467" cy="27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a:latin typeface="Cambria"/>
              <a:cs typeface="Cambria"/>
            </a:rPr>
            <a:t>Office of Indian Affairs</a:t>
          </a:r>
        </a:p>
      </dsp:txBody>
      <dsp:txXfrm>
        <a:off x="2272168" y="593916"/>
        <a:ext cx="6158467" cy="276240"/>
      </dsp:txXfrm>
    </dsp:sp>
    <dsp:sp modelId="{E0256FA0-7B32-614D-ADD8-D4AE6A2B3C87}">
      <dsp:nvSpPr>
        <dsp:cNvPr id="0" name=""/>
        <dsp:cNvSpPr/>
      </dsp:nvSpPr>
      <dsp:spPr>
        <a:xfrm>
          <a:off x="2154490" y="870157"/>
          <a:ext cx="6276145" cy="0"/>
        </a:xfrm>
        <a:prstGeom prst="line">
          <a:avLst/>
        </a:prstGeom>
        <a:solidFill>
          <a:schemeClr val="accen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1">
          <a:scrgbClr r="0" g="0" b="0"/>
        </a:effectRef>
        <a:fontRef idx="minor"/>
      </dsp:style>
    </dsp:sp>
    <dsp:sp modelId="{45C427DB-3AFA-854E-A34F-8D92A773449C}">
      <dsp:nvSpPr>
        <dsp:cNvPr id="0" name=""/>
        <dsp:cNvSpPr/>
      </dsp:nvSpPr>
      <dsp:spPr>
        <a:xfrm>
          <a:off x="2272168" y="883969"/>
          <a:ext cx="6158467" cy="27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a:latin typeface="Cambria"/>
              <a:cs typeface="Cambria"/>
            </a:rPr>
            <a:t>State Inspector General</a:t>
          </a:r>
        </a:p>
      </dsp:txBody>
      <dsp:txXfrm>
        <a:off x="2272168" y="883969"/>
        <a:ext cx="6158467" cy="276240"/>
      </dsp:txXfrm>
    </dsp:sp>
    <dsp:sp modelId="{8F828EE5-2254-2B41-8F19-E2302F3E32F8}">
      <dsp:nvSpPr>
        <dsp:cNvPr id="0" name=""/>
        <dsp:cNvSpPr/>
      </dsp:nvSpPr>
      <dsp:spPr>
        <a:xfrm>
          <a:off x="2154490" y="1160209"/>
          <a:ext cx="6276145" cy="0"/>
        </a:xfrm>
        <a:prstGeom prst="line">
          <a:avLst/>
        </a:prstGeom>
        <a:solidFill>
          <a:schemeClr val="accen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1">
          <a:scrgbClr r="0" g="0" b="0"/>
        </a:effectRef>
        <a:fontRef idx="minor"/>
      </dsp:style>
    </dsp:sp>
    <dsp:sp modelId="{1F4EFEF0-0C17-FC4E-9856-DEABFE6ADE8D}">
      <dsp:nvSpPr>
        <dsp:cNvPr id="0" name=""/>
        <dsp:cNvSpPr/>
      </dsp:nvSpPr>
      <dsp:spPr>
        <a:xfrm>
          <a:off x="2272168" y="1174021"/>
          <a:ext cx="6158467" cy="27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a:latin typeface="Cambria"/>
              <a:cs typeface="Cambria"/>
            </a:rPr>
            <a:t>Mental Health Advocacy Service</a:t>
          </a:r>
        </a:p>
      </dsp:txBody>
      <dsp:txXfrm>
        <a:off x="2272168" y="1174021"/>
        <a:ext cx="6158467" cy="276240"/>
      </dsp:txXfrm>
    </dsp:sp>
    <dsp:sp modelId="{00F5706F-DF42-664F-B6FA-8ADED1F0B6B9}">
      <dsp:nvSpPr>
        <dsp:cNvPr id="0" name=""/>
        <dsp:cNvSpPr/>
      </dsp:nvSpPr>
      <dsp:spPr>
        <a:xfrm>
          <a:off x="2154490" y="1450261"/>
          <a:ext cx="6276145" cy="0"/>
        </a:xfrm>
        <a:prstGeom prst="line">
          <a:avLst/>
        </a:prstGeom>
        <a:solidFill>
          <a:schemeClr val="accen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1">
          <a:scrgbClr r="0" g="0" b="0"/>
        </a:effectRef>
        <a:fontRef idx="minor"/>
      </dsp:style>
    </dsp:sp>
    <dsp:sp modelId="{C129156B-26E5-224B-9A89-865CAFCE8AA4}">
      <dsp:nvSpPr>
        <dsp:cNvPr id="0" name=""/>
        <dsp:cNvSpPr/>
      </dsp:nvSpPr>
      <dsp:spPr>
        <a:xfrm>
          <a:off x="2272168" y="1464073"/>
          <a:ext cx="6158467" cy="276240"/>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a:latin typeface="Cambria"/>
              <a:cs typeface="Cambria"/>
            </a:rPr>
            <a:t>Louisiana Tax Commission</a:t>
          </a:r>
        </a:p>
      </dsp:txBody>
      <dsp:txXfrm>
        <a:off x="2272168" y="1464073"/>
        <a:ext cx="6158467" cy="276240"/>
      </dsp:txXfrm>
    </dsp:sp>
    <dsp:sp modelId="{2E389826-4B38-7449-8244-DC38FE090BBB}">
      <dsp:nvSpPr>
        <dsp:cNvPr id="0" name=""/>
        <dsp:cNvSpPr/>
      </dsp:nvSpPr>
      <dsp:spPr>
        <a:xfrm>
          <a:off x="2154490" y="1740314"/>
          <a:ext cx="6276145" cy="0"/>
        </a:xfrm>
        <a:prstGeom prst="line">
          <a:avLst/>
        </a:prstGeom>
        <a:solidFill>
          <a:schemeClr val="accen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1">
          <a:scrgbClr r="0" g="0" b="0"/>
        </a:effectRef>
        <a:fontRef idx="minor"/>
      </dsp:style>
    </dsp:sp>
    <dsp:sp modelId="{11BD187F-3CFA-7C42-A406-A5457860E2C6}">
      <dsp:nvSpPr>
        <dsp:cNvPr id="0" name=""/>
        <dsp:cNvSpPr/>
      </dsp:nvSpPr>
      <dsp:spPr>
        <a:xfrm>
          <a:off x="2272168" y="1754126"/>
          <a:ext cx="6158467" cy="27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a:latin typeface="Cambria"/>
              <a:cs typeface="Cambria"/>
            </a:rPr>
            <a:t>Division of Administration</a:t>
          </a:r>
        </a:p>
      </dsp:txBody>
      <dsp:txXfrm>
        <a:off x="2272168" y="1754126"/>
        <a:ext cx="6158467" cy="276240"/>
      </dsp:txXfrm>
    </dsp:sp>
    <dsp:sp modelId="{6D58AC9F-2F98-8C40-9D83-CECB1DA93038}">
      <dsp:nvSpPr>
        <dsp:cNvPr id="0" name=""/>
        <dsp:cNvSpPr/>
      </dsp:nvSpPr>
      <dsp:spPr>
        <a:xfrm>
          <a:off x="2154490" y="2030366"/>
          <a:ext cx="6276145" cy="0"/>
        </a:xfrm>
        <a:prstGeom prst="line">
          <a:avLst/>
        </a:prstGeom>
        <a:solidFill>
          <a:schemeClr val="accen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1">
          <a:scrgbClr r="0" g="0" b="0"/>
        </a:effectRef>
        <a:fontRef idx="minor"/>
      </dsp:style>
    </dsp:sp>
    <dsp:sp modelId="{7909E99E-016F-6D4F-9F50-F2A61DCEC491}">
      <dsp:nvSpPr>
        <dsp:cNvPr id="0" name=""/>
        <dsp:cNvSpPr/>
      </dsp:nvSpPr>
      <dsp:spPr>
        <a:xfrm>
          <a:off x="2272168" y="2044178"/>
          <a:ext cx="6158467" cy="27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a:latin typeface="Cambria"/>
              <a:cs typeface="Cambria"/>
            </a:rPr>
            <a:t>Coastal Protection and Restoration Authority</a:t>
          </a:r>
        </a:p>
      </dsp:txBody>
      <dsp:txXfrm>
        <a:off x="2272168" y="2044178"/>
        <a:ext cx="6158467" cy="276240"/>
      </dsp:txXfrm>
    </dsp:sp>
    <dsp:sp modelId="{2E3C2190-1821-5547-A2C7-56FC342480D7}">
      <dsp:nvSpPr>
        <dsp:cNvPr id="0" name=""/>
        <dsp:cNvSpPr/>
      </dsp:nvSpPr>
      <dsp:spPr>
        <a:xfrm>
          <a:off x="2154490" y="2320418"/>
          <a:ext cx="6276145" cy="0"/>
        </a:xfrm>
        <a:prstGeom prst="line">
          <a:avLst/>
        </a:prstGeom>
        <a:solidFill>
          <a:schemeClr val="accen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1">
          <a:scrgbClr r="0" g="0" b="0"/>
        </a:effectRef>
        <a:fontRef idx="minor"/>
      </dsp:style>
    </dsp:sp>
    <dsp:sp modelId="{F743FB8B-5F35-FD44-BB9D-E3312EDB857C}">
      <dsp:nvSpPr>
        <dsp:cNvPr id="0" name=""/>
        <dsp:cNvSpPr/>
      </dsp:nvSpPr>
      <dsp:spPr>
        <a:xfrm>
          <a:off x="2272168" y="2334230"/>
          <a:ext cx="6158467" cy="27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kern="1200" dirty="0">
              <a:latin typeface="Cambria"/>
              <a:cs typeface="Cambria"/>
            </a:rPr>
            <a:t>Governor’s Office of Homeland Security and Emergency Preparedness</a:t>
          </a:r>
        </a:p>
      </dsp:txBody>
      <dsp:txXfrm>
        <a:off x="2272168" y="2334230"/>
        <a:ext cx="6158467" cy="276240"/>
      </dsp:txXfrm>
    </dsp:sp>
    <dsp:sp modelId="{59742F4E-588F-CA47-ABCA-8057BC3FAFB8}">
      <dsp:nvSpPr>
        <dsp:cNvPr id="0" name=""/>
        <dsp:cNvSpPr/>
      </dsp:nvSpPr>
      <dsp:spPr>
        <a:xfrm>
          <a:off x="2154490" y="2610471"/>
          <a:ext cx="6276145" cy="0"/>
        </a:xfrm>
        <a:prstGeom prst="line">
          <a:avLst/>
        </a:prstGeom>
        <a:solidFill>
          <a:schemeClr val="accen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1">
          <a:scrgbClr r="0" g="0" b="0"/>
        </a:effectRef>
        <a:fontRef idx="minor"/>
      </dsp:style>
    </dsp:sp>
    <dsp:sp modelId="{90BA797B-3514-0948-9B1E-6F81985B5839}">
      <dsp:nvSpPr>
        <dsp:cNvPr id="0" name=""/>
        <dsp:cNvSpPr/>
      </dsp:nvSpPr>
      <dsp:spPr>
        <a:xfrm>
          <a:off x="2272168" y="2624283"/>
          <a:ext cx="6158467" cy="27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a:latin typeface="Cambria"/>
              <a:cs typeface="Cambria"/>
            </a:rPr>
            <a:t>Military Affairs </a:t>
          </a:r>
        </a:p>
      </dsp:txBody>
      <dsp:txXfrm>
        <a:off x="2272168" y="2624283"/>
        <a:ext cx="6158467" cy="276240"/>
      </dsp:txXfrm>
    </dsp:sp>
    <dsp:sp modelId="{FBEF08A7-EA4A-9240-98B9-D443EE3C3E52}">
      <dsp:nvSpPr>
        <dsp:cNvPr id="0" name=""/>
        <dsp:cNvSpPr/>
      </dsp:nvSpPr>
      <dsp:spPr>
        <a:xfrm>
          <a:off x="2154490" y="2900523"/>
          <a:ext cx="6276145" cy="0"/>
        </a:xfrm>
        <a:prstGeom prst="line">
          <a:avLst/>
        </a:prstGeom>
        <a:solidFill>
          <a:schemeClr val="accen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1">
          <a:scrgbClr r="0" g="0" b="0"/>
        </a:effectRef>
        <a:fontRef idx="minor"/>
      </dsp:style>
    </dsp:sp>
    <dsp:sp modelId="{EDA72C58-204B-B440-BC1D-B996DD0B7FA7}">
      <dsp:nvSpPr>
        <dsp:cNvPr id="0" name=""/>
        <dsp:cNvSpPr/>
      </dsp:nvSpPr>
      <dsp:spPr>
        <a:xfrm>
          <a:off x="2272168" y="2914335"/>
          <a:ext cx="6158467" cy="27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a:latin typeface="Cambria"/>
              <a:cs typeface="Cambria"/>
            </a:rPr>
            <a:t>La. Public Defender Board</a:t>
          </a:r>
        </a:p>
      </dsp:txBody>
      <dsp:txXfrm>
        <a:off x="2272168" y="2914335"/>
        <a:ext cx="6158467" cy="276240"/>
      </dsp:txXfrm>
    </dsp:sp>
    <dsp:sp modelId="{ECC8F40C-68A6-1E44-A648-CF00EDB9DDC1}">
      <dsp:nvSpPr>
        <dsp:cNvPr id="0" name=""/>
        <dsp:cNvSpPr/>
      </dsp:nvSpPr>
      <dsp:spPr>
        <a:xfrm>
          <a:off x="2154490" y="3190575"/>
          <a:ext cx="6276145" cy="0"/>
        </a:xfrm>
        <a:prstGeom prst="line">
          <a:avLst/>
        </a:prstGeom>
        <a:solidFill>
          <a:schemeClr val="accen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1">
          <a:scrgbClr r="0" g="0" b="0"/>
        </a:effectRef>
        <a:fontRef idx="minor"/>
      </dsp:style>
    </dsp:sp>
    <dsp:sp modelId="{F91A0E8F-9261-5740-AF2C-8B1196674AB5}">
      <dsp:nvSpPr>
        <dsp:cNvPr id="0" name=""/>
        <dsp:cNvSpPr/>
      </dsp:nvSpPr>
      <dsp:spPr>
        <a:xfrm>
          <a:off x="2272168" y="3204387"/>
          <a:ext cx="6158467" cy="27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a:latin typeface="Cambria"/>
              <a:cs typeface="Cambria"/>
            </a:rPr>
            <a:t>La. Stadium and Exposition District</a:t>
          </a:r>
        </a:p>
      </dsp:txBody>
      <dsp:txXfrm>
        <a:off x="2272168" y="3204387"/>
        <a:ext cx="6158467" cy="276240"/>
      </dsp:txXfrm>
    </dsp:sp>
    <dsp:sp modelId="{9BABF388-1C25-C842-A255-C45C8A8945F4}">
      <dsp:nvSpPr>
        <dsp:cNvPr id="0" name=""/>
        <dsp:cNvSpPr/>
      </dsp:nvSpPr>
      <dsp:spPr>
        <a:xfrm>
          <a:off x="2154490" y="3480628"/>
          <a:ext cx="6276145" cy="0"/>
        </a:xfrm>
        <a:prstGeom prst="line">
          <a:avLst/>
        </a:prstGeom>
        <a:solidFill>
          <a:schemeClr val="accen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1">
          <a:scrgbClr r="0" g="0" b="0"/>
        </a:effectRef>
        <a:fontRef idx="minor"/>
      </dsp:style>
    </dsp:sp>
    <dsp:sp modelId="{58FE3BFD-C227-3E41-9B82-00BF0818A60A}">
      <dsp:nvSpPr>
        <dsp:cNvPr id="0" name=""/>
        <dsp:cNvSpPr/>
      </dsp:nvSpPr>
      <dsp:spPr>
        <a:xfrm>
          <a:off x="2272168" y="3494440"/>
          <a:ext cx="6158467" cy="27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a:latin typeface="Cambria"/>
              <a:cs typeface="Cambria"/>
            </a:rPr>
            <a:t>La. Commission on Law Enforcement</a:t>
          </a:r>
        </a:p>
      </dsp:txBody>
      <dsp:txXfrm>
        <a:off x="2272168" y="3494440"/>
        <a:ext cx="6158467" cy="276240"/>
      </dsp:txXfrm>
    </dsp:sp>
    <dsp:sp modelId="{34187BBB-2F49-0940-B3A9-E2BE02F467AF}">
      <dsp:nvSpPr>
        <dsp:cNvPr id="0" name=""/>
        <dsp:cNvSpPr/>
      </dsp:nvSpPr>
      <dsp:spPr>
        <a:xfrm>
          <a:off x="2154490" y="3770680"/>
          <a:ext cx="6276145" cy="0"/>
        </a:xfrm>
        <a:prstGeom prst="line">
          <a:avLst/>
        </a:prstGeom>
        <a:solidFill>
          <a:schemeClr val="accen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1">
          <a:scrgbClr r="0" g="0" b="0"/>
        </a:effectRef>
        <a:fontRef idx="minor"/>
      </dsp:style>
    </dsp:sp>
    <dsp:sp modelId="{9CF1F255-20B2-A243-A01B-AC314792C9C1}">
      <dsp:nvSpPr>
        <dsp:cNvPr id="0" name=""/>
        <dsp:cNvSpPr/>
      </dsp:nvSpPr>
      <dsp:spPr>
        <a:xfrm>
          <a:off x="2272168" y="3784492"/>
          <a:ext cx="6158467" cy="27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a:latin typeface="Cambria"/>
              <a:cs typeface="Cambria"/>
            </a:rPr>
            <a:t>Office of Elderly Affairs</a:t>
          </a:r>
        </a:p>
      </dsp:txBody>
      <dsp:txXfrm>
        <a:off x="2272168" y="3784492"/>
        <a:ext cx="6158467" cy="276240"/>
      </dsp:txXfrm>
    </dsp:sp>
    <dsp:sp modelId="{FEBB1627-EEE8-2F43-9B3E-667E60550FE9}">
      <dsp:nvSpPr>
        <dsp:cNvPr id="0" name=""/>
        <dsp:cNvSpPr/>
      </dsp:nvSpPr>
      <dsp:spPr>
        <a:xfrm>
          <a:off x="2154490" y="4060732"/>
          <a:ext cx="6276145" cy="0"/>
        </a:xfrm>
        <a:prstGeom prst="line">
          <a:avLst/>
        </a:prstGeom>
        <a:solidFill>
          <a:schemeClr val="accen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1">
          <a:scrgbClr r="0" g="0" b="0"/>
        </a:effectRef>
        <a:fontRef idx="minor"/>
      </dsp:style>
    </dsp:sp>
    <dsp:sp modelId="{5670316D-00E7-9945-9A4E-58082723B6C1}">
      <dsp:nvSpPr>
        <dsp:cNvPr id="0" name=""/>
        <dsp:cNvSpPr/>
      </dsp:nvSpPr>
      <dsp:spPr>
        <a:xfrm>
          <a:off x="2272168" y="4074544"/>
          <a:ext cx="6158467" cy="276240"/>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a:latin typeface="Cambria"/>
              <a:cs typeface="Cambria"/>
            </a:rPr>
            <a:t>La. State Racing Commission</a:t>
          </a:r>
        </a:p>
      </dsp:txBody>
      <dsp:txXfrm>
        <a:off x="2272168" y="4074544"/>
        <a:ext cx="6158467" cy="276240"/>
      </dsp:txXfrm>
    </dsp:sp>
    <dsp:sp modelId="{AB7C9ACF-1914-6144-9D7B-B6C5D99448D2}">
      <dsp:nvSpPr>
        <dsp:cNvPr id="0" name=""/>
        <dsp:cNvSpPr/>
      </dsp:nvSpPr>
      <dsp:spPr>
        <a:xfrm>
          <a:off x="2154490" y="4350785"/>
          <a:ext cx="6276145" cy="0"/>
        </a:xfrm>
        <a:prstGeom prst="line">
          <a:avLst/>
        </a:prstGeom>
        <a:solidFill>
          <a:schemeClr val="accen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1">
          <a:scrgbClr r="0" g="0" b="0"/>
        </a:effectRef>
        <a:fontRef idx="minor"/>
      </dsp:style>
    </dsp:sp>
    <dsp:sp modelId="{DAE97ABE-2BC6-734E-B80F-8AC1DA768C83}">
      <dsp:nvSpPr>
        <dsp:cNvPr id="0" name=""/>
        <dsp:cNvSpPr/>
      </dsp:nvSpPr>
      <dsp:spPr>
        <a:xfrm>
          <a:off x="2272168" y="4364597"/>
          <a:ext cx="6158467" cy="27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a:latin typeface="Cambria"/>
              <a:cs typeface="Cambria"/>
            </a:rPr>
            <a:t>Office of Financial Institutions</a:t>
          </a:r>
        </a:p>
      </dsp:txBody>
      <dsp:txXfrm>
        <a:off x="2272168" y="4364597"/>
        <a:ext cx="6158467" cy="276240"/>
      </dsp:txXfrm>
    </dsp:sp>
    <dsp:sp modelId="{C0A1324F-5EB0-C042-BC13-B744AED81EFE}">
      <dsp:nvSpPr>
        <dsp:cNvPr id="0" name=""/>
        <dsp:cNvSpPr/>
      </dsp:nvSpPr>
      <dsp:spPr>
        <a:xfrm>
          <a:off x="2154490" y="4640837"/>
          <a:ext cx="6276145" cy="0"/>
        </a:xfrm>
        <a:prstGeom prst="line">
          <a:avLst/>
        </a:prstGeom>
        <a:solidFill>
          <a:schemeClr val="accent1">
            <a:hueOff val="0"/>
            <a:satOff val="0"/>
            <a:lumOff val="0"/>
            <a:alphaOff val="0"/>
          </a:schemeClr>
        </a:solidFill>
        <a:ln w="12700" cap="flat" cmpd="sng" algn="ctr">
          <a:solidFill>
            <a:srgbClr val="0F253E"/>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4608D-5FF2-844C-A374-E64B5CBB00D8}">
      <dsp:nvSpPr>
        <dsp:cNvPr id="0" name=""/>
        <dsp:cNvSpPr/>
      </dsp:nvSpPr>
      <dsp:spPr>
        <a:xfrm>
          <a:off x="1042661" y="1501608"/>
          <a:ext cx="271336" cy="1292572"/>
        </a:xfrm>
        <a:custGeom>
          <a:avLst/>
          <a:gdLst/>
          <a:ahLst/>
          <a:cxnLst/>
          <a:rect l="0" t="0" r="0" b="0"/>
          <a:pathLst>
            <a:path>
              <a:moveTo>
                <a:pt x="0" y="0"/>
              </a:moveTo>
              <a:lnTo>
                <a:pt x="135668" y="0"/>
              </a:lnTo>
              <a:lnTo>
                <a:pt x="135668" y="1292572"/>
              </a:lnTo>
              <a:lnTo>
                <a:pt x="271336" y="129257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145311" y="2114876"/>
        <a:ext cx="66037" cy="66037"/>
      </dsp:txXfrm>
    </dsp:sp>
    <dsp:sp modelId="{6D13C5EC-EE81-9D46-B8A7-DD0DABB0BBC1}">
      <dsp:nvSpPr>
        <dsp:cNvPr id="0" name=""/>
        <dsp:cNvSpPr/>
      </dsp:nvSpPr>
      <dsp:spPr>
        <a:xfrm>
          <a:off x="1042661" y="1501608"/>
          <a:ext cx="271336" cy="775543"/>
        </a:xfrm>
        <a:custGeom>
          <a:avLst/>
          <a:gdLst/>
          <a:ahLst/>
          <a:cxnLst/>
          <a:rect l="0" t="0" r="0" b="0"/>
          <a:pathLst>
            <a:path>
              <a:moveTo>
                <a:pt x="0" y="0"/>
              </a:moveTo>
              <a:lnTo>
                <a:pt x="135668" y="0"/>
              </a:lnTo>
              <a:lnTo>
                <a:pt x="135668" y="775543"/>
              </a:lnTo>
              <a:lnTo>
                <a:pt x="271336" y="775543"/>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157789" y="1868839"/>
        <a:ext cx="41081" cy="41081"/>
      </dsp:txXfrm>
    </dsp:sp>
    <dsp:sp modelId="{CFD11061-60A5-1C49-8C5E-A9FEE8F1E115}">
      <dsp:nvSpPr>
        <dsp:cNvPr id="0" name=""/>
        <dsp:cNvSpPr/>
      </dsp:nvSpPr>
      <dsp:spPr>
        <a:xfrm>
          <a:off x="1042661" y="1501608"/>
          <a:ext cx="271336" cy="258514"/>
        </a:xfrm>
        <a:custGeom>
          <a:avLst/>
          <a:gdLst/>
          <a:ahLst/>
          <a:cxnLst/>
          <a:rect l="0" t="0" r="0" b="0"/>
          <a:pathLst>
            <a:path>
              <a:moveTo>
                <a:pt x="0" y="0"/>
              </a:moveTo>
              <a:lnTo>
                <a:pt x="135668" y="0"/>
              </a:lnTo>
              <a:lnTo>
                <a:pt x="135668" y="258514"/>
              </a:lnTo>
              <a:lnTo>
                <a:pt x="271336" y="258514"/>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168961" y="1621496"/>
        <a:ext cx="18738" cy="18738"/>
      </dsp:txXfrm>
    </dsp:sp>
    <dsp:sp modelId="{2A334A37-B761-AA43-B72F-AE121A56547D}">
      <dsp:nvSpPr>
        <dsp:cNvPr id="0" name=""/>
        <dsp:cNvSpPr/>
      </dsp:nvSpPr>
      <dsp:spPr>
        <a:xfrm>
          <a:off x="1042661" y="1243094"/>
          <a:ext cx="271336" cy="258514"/>
        </a:xfrm>
        <a:custGeom>
          <a:avLst/>
          <a:gdLst/>
          <a:ahLst/>
          <a:cxnLst/>
          <a:rect l="0" t="0" r="0" b="0"/>
          <a:pathLst>
            <a:path>
              <a:moveTo>
                <a:pt x="0" y="258514"/>
              </a:moveTo>
              <a:lnTo>
                <a:pt x="135668" y="258514"/>
              </a:lnTo>
              <a:lnTo>
                <a:pt x="135668" y="0"/>
              </a:lnTo>
              <a:lnTo>
                <a:pt x="271336"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kern="1200" dirty="0">
            <a:latin typeface="Cambria"/>
            <a:cs typeface="Cambria"/>
          </a:endParaRPr>
        </a:p>
      </dsp:txBody>
      <dsp:txXfrm>
        <a:off x="1168961" y="1362982"/>
        <a:ext cx="18738" cy="18738"/>
      </dsp:txXfrm>
    </dsp:sp>
    <dsp:sp modelId="{9E7CDE60-DBCC-DA4D-8910-535E32E9F7E0}">
      <dsp:nvSpPr>
        <dsp:cNvPr id="0" name=""/>
        <dsp:cNvSpPr/>
      </dsp:nvSpPr>
      <dsp:spPr>
        <a:xfrm>
          <a:off x="1042661" y="726065"/>
          <a:ext cx="271336" cy="775543"/>
        </a:xfrm>
        <a:custGeom>
          <a:avLst/>
          <a:gdLst/>
          <a:ahLst/>
          <a:cxnLst/>
          <a:rect l="0" t="0" r="0" b="0"/>
          <a:pathLst>
            <a:path>
              <a:moveTo>
                <a:pt x="0" y="775543"/>
              </a:moveTo>
              <a:lnTo>
                <a:pt x="135668" y="775543"/>
              </a:lnTo>
              <a:lnTo>
                <a:pt x="135668" y="0"/>
              </a:lnTo>
              <a:lnTo>
                <a:pt x="271336"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kern="1200" dirty="0">
            <a:latin typeface="Cambria"/>
            <a:cs typeface="Cambria"/>
          </a:endParaRPr>
        </a:p>
      </dsp:txBody>
      <dsp:txXfrm>
        <a:off x="1157789" y="1093296"/>
        <a:ext cx="41081" cy="41081"/>
      </dsp:txXfrm>
    </dsp:sp>
    <dsp:sp modelId="{4BB12B07-E0B0-244B-9AFA-4076452CCB4D}">
      <dsp:nvSpPr>
        <dsp:cNvPr id="0" name=""/>
        <dsp:cNvSpPr/>
      </dsp:nvSpPr>
      <dsp:spPr>
        <a:xfrm>
          <a:off x="1042661" y="209036"/>
          <a:ext cx="271336" cy="1292572"/>
        </a:xfrm>
        <a:custGeom>
          <a:avLst/>
          <a:gdLst/>
          <a:ahLst/>
          <a:cxnLst/>
          <a:rect l="0" t="0" r="0" b="0"/>
          <a:pathLst>
            <a:path>
              <a:moveTo>
                <a:pt x="0" y="1292572"/>
              </a:moveTo>
              <a:lnTo>
                <a:pt x="135668" y="1292572"/>
              </a:lnTo>
              <a:lnTo>
                <a:pt x="135668" y="0"/>
              </a:lnTo>
              <a:lnTo>
                <a:pt x="271336"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kern="1200" dirty="0">
            <a:latin typeface="Cambria"/>
            <a:cs typeface="Cambria"/>
          </a:endParaRPr>
        </a:p>
      </dsp:txBody>
      <dsp:txXfrm>
        <a:off x="1145311" y="822303"/>
        <a:ext cx="66037" cy="66037"/>
      </dsp:txXfrm>
    </dsp:sp>
    <dsp:sp modelId="{A9824C5C-BD26-F742-AEF7-5AE97C32B338}">
      <dsp:nvSpPr>
        <dsp:cNvPr id="0" name=""/>
        <dsp:cNvSpPr/>
      </dsp:nvSpPr>
      <dsp:spPr>
        <a:xfrm rot="16200000">
          <a:off x="-525973" y="1021456"/>
          <a:ext cx="2176964" cy="960305"/>
        </a:xfrm>
        <a:prstGeom prst="rect">
          <a:avLst/>
        </a:prstGeom>
        <a:solidFill>
          <a:srgbClr val="800000"/>
        </a:soli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50000"/>
            </a:lnSpc>
            <a:spcBef>
              <a:spcPct val="0"/>
            </a:spcBef>
            <a:spcAft>
              <a:spcPct val="35000"/>
            </a:spcAft>
          </a:pPr>
          <a:r>
            <a:rPr lang="en-US" sz="1400" kern="1200" dirty="0">
              <a:latin typeface="Cambria"/>
              <a:cs typeface="Cambria"/>
            </a:rPr>
            <a:t>FY23 Recommended</a:t>
          </a:r>
        </a:p>
        <a:p>
          <a:pPr lvl="0" algn="ctr" defTabSz="622300">
            <a:lnSpc>
              <a:spcPct val="100000"/>
            </a:lnSpc>
            <a:spcBef>
              <a:spcPct val="0"/>
            </a:spcBef>
            <a:spcAft>
              <a:spcPct val="35000"/>
            </a:spcAft>
          </a:pPr>
          <a:r>
            <a:rPr lang="en-US" sz="1400" kern="1200" dirty="0">
              <a:latin typeface="Cambria"/>
              <a:cs typeface="Cambria"/>
            </a:rPr>
            <a:t>Discretionary — $13,139,237</a:t>
          </a:r>
        </a:p>
      </dsp:txBody>
      <dsp:txXfrm>
        <a:off x="-525973" y="1021456"/>
        <a:ext cx="2176964" cy="960305"/>
      </dsp:txXfrm>
    </dsp:sp>
    <dsp:sp modelId="{6CDD8727-9E98-9A4C-AC89-D6FB3600A855}">
      <dsp:nvSpPr>
        <dsp:cNvPr id="0" name=""/>
        <dsp:cNvSpPr/>
      </dsp:nvSpPr>
      <dsp:spPr>
        <a:xfrm>
          <a:off x="1313998" y="2224"/>
          <a:ext cx="1356684" cy="413623"/>
        </a:xfrm>
        <a:prstGeom prst="rect">
          <a:avLst/>
        </a:prstGeom>
        <a:solidFill>
          <a:srgbClr val="C4BD97"/>
        </a:solidFill>
        <a:ln>
          <a:solidFill>
            <a:srgbClr val="0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latin typeface="Cambria"/>
              <a:cs typeface="Cambria"/>
            </a:rPr>
            <a:t>Discretionary SGF = $0</a:t>
          </a:r>
        </a:p>
      </dsp:txBody>
      <dsp:txXfrm>
        <a:off x="1313998" y="2224"/>
        <a:ext cx="1356684" cy="413623"/>
      </dsp:txXfrm>
    </dsp:sp>
    <dsp:sp modelId="{7D1A8EB9-038B-084C-8147-6F8DCEEEFF55}">
      <dsp:nvSpPr>
        <dsp:cNvPr id="0" name=""/>
        <dsp:cNvSpPr/>
      </dsp:nvSpPr>
      <dsp:spPr>
        <a:xfrm>
          <a:off x="1313998" y="519253"/>
          <a:ext cx="1356684" cy="413623"/>
        </a:xfrm>
        <a:prstGeom prst="rect">
          <a:avLst/>
        </a:prstGeom>
        <a:solidFill>
          <a:srgbClr val="C4BD97"/>
        </a:solidFill>
        <a:ln>
          <a:solidFill>
            <a:srgbClr val="0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solidFill>
                <a:srgbClr val="000000"/>
              </a:solidFill>
              <a:latin typeface="Cambria"/>
              <a:cs typeface="Cambria"/>
            </a:rPr>
            <a:t>Discretionary IAT = $0</a:t>
          </a:r>
        </a:p>
      </dsp:txBody>
      <dsp:txXfrm>
        <a:off x="1313998" y="519253"/>
        <a:ext cx="1356684" cy="413623"/>
      </dsp:txXfrm>
    </dsp:sp>
    <dsp:sp modelId="{378EE273-73CE-8D44-9FD9-DB623E560732}">
      <dsp:nvSpPr>
        <dsp:cNvPr id="0" name=""/>
        <dsp:cNvSpPr/>
      </dsp:nvSpPr>
      <dsp:spPr>
        <a:xfrm>
          <a:off x="1313998" y="1036282"/>
          <a:ext cx="1356684" cy="413623"/>
        </a:xfrm>
        <a:prstGeom prst="rect">
          <a:avLst/>
        </a:prstGeom>
        <a:solidFill>
          <a:srgbClr val="C4BD97"/>
        </a:solidFill>
        <a:ln>
          <a:solidFill>
            <a:srgbClr val="0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solidFill>
                <a:srgbClr val="000000"/>
              </a:solidFill>
              <a:latin typeface="Cambria"/>
              <a:cs typeface="Cambria"/>
            </a:rPr>
            <a:t>Discretionary FSGR = $4,761,863</a:t>
          </a:r>
        </a:p>
      </dsp:txBody>
      <dsp:txXfrm>
        <a:off x="1313998" y="1036282"/>
        <a:ext cx="1356684" cy="413623"/>
      </dsp:txXfrm>
    </dsp:sp>
    <dsp:sp modelId="{667B242A-3B91-8344-9248-BC8F87B68069}">
      <dsp:nvSpPr>
        <dsp:cNvPr id="0" name=""/>
        <dsp:cNvSpPr/>
      </dsp:nvSpPr>
      <dsp:spPr>
        <a:xfrm>
          <a:off x="1313998" y="1553311"/>
          <a:ext cx="1356684" cy="413623"/>
        </a:xfrm>
        <a:prstGeom prst="rect">
          <a:avLst/>
        </a:prstGeom>
        <a:solidFill>
          <a:srgbClr val="C5BE97"/>
        </a:soli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latin typeface="Cambria"/>
              <a:cs typeface="Cambria"/>
            </a:rPr>
            <a:t>Discretionary DEDS = $8,377,374</a:t>
          </a:r>
        </a:p>
      </dsp:txBody>
      <dsp:txXfrm>
        <a:off x="1313998" y="1553311"/>
        <a:ext cx="1356684" cy="413623"/>
      </dsp:txXfrm>
    </dsp:sp>
    <dsp:sp modelId="{01D4E8E2-0CDE-7547-8562-A1795827BB73}">
      <dsp:nvSpPr>
        <dsp:cNvPr id="0" name=""/>
        <dsp:cNvSpPr/>
      </dsp:nvSpPr>
      <dsp:spPr>
        <a:xfrm>
          <a:off x="1313998" y="2070341"/>
          <a:ext cx="1356684" cy="413623"/>
        </a:xfrm>
        <a:prstGeom prst="rect">
          <a:avLst/>
        </a:prstGeom>
        <a:solidFill>
          <a:srgbClr val="C5BE97"/>
        </a:soli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latin typeface="Cambria"/>
              <a:cs typeface="Cambria"/>
            </a:rPr>
            <a:t>Discretionary FED = $0</a:t>
          </a:r>
        </a:p>
      </dsp:txBody>
      <dsp:txXfrm>
        <a:off x="1313998" y="2070341"/>
        <a:ext cx="1356684" cy="413623"/>
      </dsp:txXfrm>
    </dsp:sp>
    <dsp:sp modelId="{1C3962CD-1089-7A4E-95D1-CCEE6EACF18D}">
      <dsp:nvSpPr>
        <dsp:cNvPr id="0" name=""/>
        <dsp:cNvSpPr/>
      </dsp:nvSpPr>
      <dsp:spPr>
        <a:xfrm>
          <a:off x="1313998" y="2587370"/>
          <a:ext cx="1356684" cy="413623"/>
        </a:xfrm>
        <a:prstGeom prst="rect">
          <a:avLst/>
        </a:prstGeom>
        <a:solidFill>
          <a:srgbClr val="C5BE97"/>
        </a:soli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latin typeface="Cambria"/>
              <a:cs typeface="Cambria"/>
            </a:rPr>
            <a:t>Discretionary T.O. = 89</a:t>
          </a:r>
        </a:p>
      </dsp:txBody>
      <dsp:txXfrm>
        <a:off x="1313998" y="2587370"/>
        <a:ext cx="1356684" cy="4136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A4C2D-5C76-CC45-BF6D-15E718273D04}">
      <dsp:nvSpPr>
        <dsp:cNvPr id="0" name=""/>
        <dsp:cNvSpPr/>
      </dsp:nvSpPr>
      <dsp:spPr>
        <a:xfrm>
          <a:off x="1621559" y="1501608"/>
          <a:ext cx="419918" cy="1292572"/>
        </a:xfrm>
        <a:custGeom>
          <a:avLst/>
          <a:gdLst/>
          <a:ahLst/>
          <a:cxnLst/>
          <a:rect l="0" t="0" r="0" b="0"/>
          <a:pathLst>
            <a:path>
              <a:moveTo>
                <a:pt x="419918" y="0"/>
              </a:moveTo>
              <a:lnTo>
                <a:pt x="209959" y="0"/>
              </a:lnTo>
              <a:lnTo>
                <a:pt x="209959" y="1292572"/>
              </a:lnTo>
              <a:lnTo>
                <a:pt x="0" y="129257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797541" y="2113918"/>
        <a:ext cx="67953" cy="67953"/>
      </dsp:txXfrm>
    </dsp:sp>
    <dsp:sp modelId="{37CCB80B-1D12-CC4A-9F4F-8ACE91BEF2BA}">
      <dsp:nvSpPr>
        <dsp:cNvPr id="0" name=""/>
        <dsp:cNvSpPr/>
      </dsp:nvSpPr>
      <dsp:spPr>
        <a:xfrm>
          <a:off x="1621559" y="1501608"/>
          <a:ext cx="419918" cy="775543"/>
        </a:xfrm>
        <a:custGeom>
          <a:avLst/>
          <a:gdLst/>
          <a:ahLst/>
          <a:cxnLst/>
          <a:rect l="0" t="0" r="0" b="0"/>
          <a:pathLst>
            <a:path>
              <a:moveTo>
                <a:pt x="419918" y="0"/>
              </a:moveTo>
              <a:lnTo>
                <a:pt x="209959" y="0"/>
              </a:lnTo>
              <a:lnTo>
                <a:pt x="209959" y="775543"/>
              </a:lnTo>
              <a:lnTo>
                <a:pt x="0" y="775543"/>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809470" y="1867332"/>
        <a:ext cx="44096" cy="44096"/>
      </dsp:txXfrm>
    </dsp:sp>
    <dsp:sp modelId="{91B2C301-CA8A-4746-8904-04497A139DDE}">
      <dsp:nvSpPr>
        <dsp:cNvPr id="0" name=""/>
        <dsp:cNvSpPr/>
      </dsp:nvSpPr>
      <dsp:spPr>
        <a:xfrm>
          <a:off x="1621559" y="1501608"/>
          <a:ext cx="419918" cy="258514"/>
        </a:xfrm>
        <a:custGeom>
          <a:avLst/>
          <a:gdLst/>
          <a:ahLst/>
          <a:cxnLst/>
          <a:rect l="0" t="0" r="0" b="0"/>
          <a:pathLst>
            <a:path>
              <a:moveTo>
                <a:pt x="419918" y="0"/>
              </a:moveTo>
              <a:lnTo>
                <a:pt x="209959" y="0"/>
              </a:lnTo>
              <a:lnTo>
                <a:pt x="209959" y="258514"/>
              </a:lnTo>
              <a:lnTo>
                <a:pt x="0" y="258514"/>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819190" y="1618538"/>
        <a:ext cx="24655" cy="24655"/>
      </dsp:txXfrm>
    </dsp:sp>
    <dsp:sp modelId="{2A334A37-B761-AA43-B72F-AE121A56547D}">
      <dsp:nvSpPr>
        <dsp:cNvPr id="0" name=""/>
        <dsp:cNvSpPr/>
      </dsp:nvSpPr>
      <dsp:spPr>
        <a:xfrm>
          <a:off x="1621559" y="1243094"/>
          <a:ext cx="419918" cy="258514"/>
        </a:xfrm>
        <a:custGeom>
          <a:avLst/>
          <a:gdLst/>
          <a:ahLst/>
          <a:cxnLst/>
          <a:rect l="0" t="0" r="0" b="0"/>
          <a:pathLst>
            <a:path>
              <a:moveTo>
                <a:pt x="419918" y="258514"/>
              </a:moveTo>
              <a:lnTo>
                <a:pt x="209959" y="258514"/>
              </a:lnTo>
              <a:lnTo>
                <a:pt x="209959" y="0"/>
              </a:lnTo>
              <a:lnTo>
                <a:pt x="0"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Cambria"/>
            <a:cs typeface="Cambria"/>
          </a:endParaRPr>
        </a:p>
      </dsp:txBody>
      <dsp:txXfrm>
        <a:off x="1819190" y="1360023"/>
        <a:ext cx="24655" cy="24655"/>
      </dsp:txXfrm>
    </dsp:sp>
    <dsp:sp modelId="{9E7CDE60-DBCC-DA4D-8910-535E32E9F7E0}">
      <dsp:nvSpPr>
        <dsp:cNvPr id="0" name=""/>
        <dsp:cNvSpPr/>
      </dsp:nvSpPr>
      <dsp:spPr>
        <a:xfrm>
          <a:off x="1621559" y="726065"/>
          <a:ext cx="419918" cy="775543"/>
        </a:xfrm>
        <a:custGeom>
          <a:avLst/>
          <a:gdLst/>
          <a:ahLst/>
          <a:cxnLst/>
          <a:rect l="0" t="0" r="0" b="0"/>
          <a:pathLst>
            <a:path>
              <a:moveTo>
                <a:pt x="419918" y="775543"/>
              </a:moveTo>
              <a:lnTo>
                <a:pt x="209959" y="775543"/>
              </a:lnTo>
              <a:lnTo>
                <a:pt x="209959" y="0"/>
              </a:lnTo>
              <a:lnTo>
                <a:pt x="0"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Cambria"/>
            <a:cs typeface="Cambria"/>
          </a:endParaRPr>
        </a:p>
      </dsp:txBody>
      <dsp:txXfrm>
        <a:off x="1809470" y="1091788"/>
        <a:ext cx="44096" cy="44096"/>
      </dsp:txXfrm>
    </dsp:sp>
    <dsp:sp modelId="{4BB12B07-E0B0-244B-9AFA-4076452CCB4D}">
      <dsp:nvSpPr>
        <dsp:cNvPr id="0" name=""/>
        <dsp:cNvSpPr/>
      </dsp:nvSpPr>
      <dsp:spPr>
        <a:xfrm>
          <a:off x="1621559" y="209036"/>
          <a:ext cx="419918" cy="1292572"/>
        </a:xfrm>
        <a:custGeom>
          <a:avLst/>
          <a:gdLst/>
          <a:ahLst/>
          <a:cxnLst/>
          <a:rect l="0" t="0" r="0" b="0"/>
          <a:pathLst>
            <a:path>
              <a:moveTo>
                <a:pt x="419918" y="1292572"/>
              </a:moveTo>
              <a:lnTo>
                <a:pt x="209959" y="1292572"/>
              </a:lnTo>
              <a:lnTo>
                <a:pt x="209959" y="0"/>
              </a:lnTo>
              <a:lnTo>
                <a:pt x="0"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Cambria"/>
            <a:cs typeface="Cambria"/>
          </a:endParaRPr>
        </a:p>
      </dsp:txBody>
      <dsp:txXfrm>
        <a:off x="1797541" y="821345"/>
        <a:ext cx="67953" cy="67953"/>
      </dsp:txXfrm>
    </dsp:sp>
    <dsp:sp modelId="{A9824C5C-BD26-F742-AEF7-5AE97C32B338}">
      <dsp:nvSpPr>
        <dsp:cNvPr id="0" name=""/>
        <dsp:cNvSpPr/>
      </dsp:nvSpPr>
      <dsp:spPr>
        <a:xfrm rot="5400000">
          <a:off x="1349188" y="1105415"/>
          <a:ext cx="2176964" cy="792386"/>
        </a:xfrm>
        <a:prstGeom prst="rect">
          <a:avLst/>
        </a:prstGeom>
        <a:solidFill>
          <a:srgbClr val="0F253E"/>
        </a:solidFill>
        <a:ln>
          <a:solidFill>
            <a:srgbClr val="0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en-US" sz="1400" kern="1200" dirty="0">
              <a:latin typeface="Cambria"/>
              <a:cs typeface="Cambria"/>
            </a:rPr>
            <a:t>FY23 Recommended</a:t>
          </a:r>
        </a:p>
        <a:p>
          <a:pPr lvl="0" algn="ctr" defTabSz="622300">
            <a:lnSpc>
              <a:spcPct val="100000"/>
            </a:lnSpc>
            <a:spcBef>
              <a:spcPct val="0"/>
            </a:spcBef>
            <a:spcAft>
              <a:spcPct val="35000"/>
            </a:spcAft>
          </a:pPr>
          <a:r>
            <a:rPr lang="en-US" sz="1400" kern="1200" dirty="0">
              <a:latin typeface="Cambria"/>
              <a:cs typeface="Cambria"/>
            </a:rPr>
            <a:t>Non-Discretionary — $1,157,689</a:t>
          </a:r>
        </a:p>
      </dsp:txBody>
      <dsp:txXfrm>
        <a:off x="1349188" y="1105415"/>
        <a:ext cx="2176964" cy="792386"/>
      </dsp:txXfrm>
    </dsp:sp>
    <dsp:sp modelId="{6CDD8727-9E98-9A4C-AC89-D6FB3600A855}">
      <dsp:nvSpPr>
        <dsp:cNvPr id="0" name=""/>
        <dsp:cNvSpPr/>
      </dsp:nvSpPr>
      <dsp:spPr>
        <a:xfrm>
          <a:off x="264874" y="2224"/>
          <a:ext cx="1356684" cy="413623"/>
        </a:xfrm>
        <a:prstGeom prst="rect">
          <a:avLst/>
        </a:prstGeom>
        <a:solidFill>
          <a:srgbClr val="C4BD97"/>
        </a:solidFill>
        <a:ln>
          <a:solidFill>
            <a:srgbClr val="0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solidFill>
                <a:srgbClr val="000000"/>
              </a:solidFill>
              <a:latin typeface="Cambria"/>
              <a:cs typeface="Cambria"/>
            </a:rPr>
            <a:t>Non-Discretionary SGF = $0</a:t>
          </a:r>
        </a:p>
      </dsp:txBody>
      <dsp:txXfrm>
        <a:off x="264874" y="2224"/>
        <a:ext cx="1356684" cy="413623"/>
      </dsp:txXfrm>
    </dsp:sp>
    <dsp:sp modelId="{7D1A8EB9-038B-084C-8147-6F8DCEEEFF55}">
      <dsp:nvSpPr>
        <dsp:cNvPr id="0" name=""/>
        <dsp:cNvSpPr/>
      </dsp:nvSpPr>
      <dsp:spPr>
        <a:xfrm>
          <a:off x="264874" y="519253"/>
          <a:ext cx="1356684" cy="413623"/>
        </a:xfrm>
        <a:prstGeom prst="rect">
          <a:avLst/>
        </a:prstGeom>
        <a:solidFill>
          <a:srgbClr val="C4BD97"/>
        </a:solidFill>
        <a:ln>
          <a:solidFill>
            <a:srgbClr val="0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solidFill>
                <a:srgbClr val="000000"/>
              </a:solidFill>
              <a:latin typeface="Cambria"/>
              <a:cs typeface="Cambria"/>
            </a:rPr>
            <a:t>Non-Discretionary IAT = $0</a:t>
          </a:r>
        </a:p>
      </dsp:txBody>
      <dsp:txXfrm>
        <a:off x="264874" y="519253"/>
        <a:ext cx="1356684" cy="413623"/>
      </dsp:txXfrm>
    </dsp:sp>
    <dsp:sp modelId="{378EE273-73CE-8D44-9FD9-DB623E560732}">
      <dsp:nvSpPr>
        <dsp:cNvPr id="0" name=""/>
        <dsp:cNvSpPr/>
      </dsp:nvSpPr>
      <dsp:spPr>
        <a:xfrm>
          <a:off x="264874" y="1036282"/>
          <a:ext cx="1356684" cy="413623"/>
        </a:xfrm>
        <a:prstGeom prst="rect">
          <a:avLst/>
        </a:prstGeom>
        <a:solidFill>
          <a:srgbClr val="C4BD97"/>
        </a:solidFill>
        <a:ln>
          <a:solidFill>
            <a:srgbClr val="0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solidFill>
                <a:srgbClr val="000000"/>
              </a:solidFill>
              <a:latin typeface="Cambria"/>
              <a:cs typeface="Cambria"/>
            </a:rPr>
            <a:t>Non-Discretionary FSGR = $424,898</a:t>
          </a:r>
        </a:p>
      </dsp:txBody>
      <dsp:txXfrm>
        <a:off x="264874" y="1036282"/>
        <a:ext cx="1356684" cy="413623"/>
      </dsp:txXfrm>
    </dsp:sp>
    <dsp:sp modelId="{065EB03F-A2E4-B14B-81BA-1554CC82607B}">
      <dsp:nvSpPr>
        <dsp:cNvPr id="0" name=""/>
        <dsp:cNvSpPr/>
      </dsp:nvSpPr>
      <dsp:spPr>
        <a:xfrm>
          <a:off x="264874" y="1553311"/>
          <a:ext cx="1356684" cy="413623"/>
        </a:xfrm>
        <a:prstGeom prst="rect">
          <a:avLst/>
        </a:prstGeom>
        <a:solidFill>
          <a:srgbClr val="C5BE97"/>
        </a:solidFill>
        <a:ln>
          <a:solidFill>
            <a:srgbClr val="0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solidFill>
                <a:srgbClr val="000000"/>
              </a:solidFill>
              <a:latin typeface="Cambria"/>
              <a:cs typeface="Cambria"/>
            </a:rPr>
            <a:t>Non-Discretionary DEDS = $732,791</a:t>
          </a:r>
        </a:p>
      </dsp:txBody>
      <dsp:txXfrm>
        <a:off x="264874" y="1553311"/>
        <a:ext cx="1356684" cy="413623"/>
      </dsp:txXfrm>
    </dsp:sp>
    <dsp:sp modelId="{B9117FB7-99CB-7444-A273-825252065A82}">
      <dsp:nvSpPr>
        <dsp:cNvPr id="0" name=""/>
        <dsp:cNvSpPr/>
      </dsp:nvSpPr>
      <dsp:spPr>
        <a:xfrm>
          <a:off x="264874" y="2070341"/>
          <a:ext cx="1356684" cy="413623"/>
        </a:xfrm>
        <a:prstGeom prst="rect">
          <a:avLst/>
        </a:prstGeom>
        <a:solidFill>
          <a:srgbClr val="C5BE97"/>
        </a:solidFill>
        <a:ln>
          <a:solidFill>
            <a:srgbClr val="0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solidFill>
                <a:srgbClr val="000000"/>
              </a:solidFill>
              <a:latin typeface="Cambria"/>
              <a:cs typeface="Cambria"/>
            </a:rPr>
            <a:t>Non-Discretionary FED = $0</a:t>
          </a:r>
        </a:p>
      </dsp:txBody>
      <dsp:txXfrm>
        <a:off x="264874" y="2070341"/>
        <a:ext cx="1356684" cy="413623"/>
      </dsp:txXfrm>
    </dsp:sp>
    <dsp:sp modelId="{E8021BAD-B20C-EC4D-8146-7CC63F416528}">
      <dsp:nvSpPr>
        <dsp:cNvPr id="0" name=""/>
        <dsp:cNvSpPr/>
      </dsp:nvSpPr>
      <dsp:spPr>
        <a:xfrm>
          <a:off x="264874" y="2587370"/>
          <a:ext cx="1356684" cy="413623"/>
        </a:xfrm>
        <a:prstGeom prst="rect">
          <a:avLst/>
        </a:prstGeom>
        <a:solidFill>
          <a:srgbClr val="C5BE97"/>
        </a:solidFill>
        <a:ln>
          <a:solidFill>
            <a:srgbClr val="000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solidFill>
                <a:srgbClr val="000000"/>
              </a:solidFill>
              <a:latin typeface="Cambria"/>
              <a:cs typeface="Cambria"/>
            </a:rPr>
            <a:t>Non-Discretionary T.O. = 0</a:t>
          </a:r>
        </a:p>
      </dsp:txBody>
      <dsp:txXfrm>
        <a:off x="264874" y="2587370"/>
        <a:ext cx="1356684" cy="41362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0.65068</cdr:x>
      <cdr:y>0.92073</cdr:y>
    </cdr:from>
    <cdr:to>
      <cdr:x>1</cdr:x>
      <cdr:y>1</cdr:y>
    </cdr:to>
    <cdr:sp macro="" textlink="">
      <cdr:nvSpPr>
        <cdr:cNvPr id="2" name="TextBox 1">
          <a:extLst xmlns:a="http://schemas.openxmlformats.org/drawingml/2006/main">
            <a:ext uri="{FF2B5EF4-FFF2-40B4-BE49-F238E27FC236}">
              <a16:creationId xmlns:a16="http://schemas.microsoft.com/office/drawing/2014/main" id="{909F579A-2B71-1C46-833C-876B2D9D9E05}"/>
            </a:ext>
          </a:extLst>
        </cdr:cNvPr>
        <cdr:cNvSpPr txBox="1"/>
      </cdr:nvSpPr>
      <cdr:spPr>
        <a:xfrm xmlns:a="http://schemas.openxmlformats.org/drawingml/2006/main">
          <a:off x="2760655" y="3294527"/>
          <a:ext cx="1478910" cy="283642"/>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latin typeface="Cambria" panose="02040503050406030204" pitchFamily="18" charset="0"/>
            </a:rPr>
            <a:t>Total $14.3M</a:t>
          </a:r>
        </a:p>
      </cdr:txBody>
    </cdr:sp>
  </cdr:relSizeAnchor>
</c:userShapes>
</file>

<file path=ppt/drawings/drawing2.xml><?xml version="1.0" encoding="utf-8"?>
<c:userShapes xmlns:c="http://schemas.openxmlformats.org/drawingml/2006/chart">
  <cdr:relSizeAnchor xmlns:cdr="http://schemas.openxmlformats.org/drawingml/2006/chartDrawing">
    <cdr:from>
      <cdr:x>0.23469</cdr:x>
      <cdr:y>0.04229</cdr:y>
    </cdr:from>
    <cdr:to>
      <cdr:x>0.34822</cdr:x>
      <cdr:y>0.1165</cdr:y>
    </cdr:to>
    <cdr:sp macro="" textlink="">
      <cdr:nvSpPr>
        <cdr:cNvPr id="2" name="TextBox 8">
          <a:extLst xmlns:a="http://schemas.openxmlformats.org/drawingml/2006/main">
            <a:ext uri="{FF2B5EF4-FFF2-40B4-BE49-F238E27FC236}">
              <a16:creationId xmlns:a16="http://schemas.microsoft.com/office/drawing/2014/main" id="{BE8C4089-B786-3047-9E0F-A9ECDEF292BD}"/>
            </a:ext>
          </a:extLst>
        </cdr:cNvPr>
        <cdr:cNvSpPr txBox="1"/>
      </cdr:nvSpPr>
      <cdr:spPr>
        <a:xfrm xmlns:a="http://schemas.openxmlformats.org/drawingml/2006/main">
          <a:off x="1614390" y="228003"/>
          <a:ext cx="780983" cy="40011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dirty="0">
              <a:latin typeface="Cambria" panose="02040503050406030204" pitchFamily="18" charset="0"/>
            </a:rPr>
            <a:t>FY21 Total</a:t>
          </a:r>
        </a:p>
        <a:p xmlns:a="http://schemas.openxmlformats.org/drawingml/2006/main">
          <a:pPr algn="ctr"/>
          <a:r>
            <a:rPr lang="en-US" sz="1000" dirty="0">
              <a:latin typeface="Cambria" panose="02040503050406030204" pitchFamily="18" charset="0"/>
            </a:rPr>
            <a:t>$11.6 m.</a:t>
          </a:r>
        </a:p>
      </cdr:txBody>
    </cdr:sp>
  </cdr:relSizeAnchor>
  <cdr:relSizeAnchor xmlns:cdr="http://schemas.openxmlformats.org/drawingml/2006/chartDrawing">
    <cdr:from>
      <cdr:x>0.47951</cdr:x>
      <cdr:y>0.04907</cdr:y>
    </cdr:from>
    <cdr:to>
      <cdr:x>0.59304</cdr:x>
      <cdr:y>0.12328</cdr:y>
    </cdr:to>
    <cdr:sp macro="" textlink="">
      <cdr:nvSpPr>
        <cdr:cNvPr id="3" name="TextBox 9">
          <a:extLst xmlns:a="http://schemas.openxmlformats.org/drawingml/2006/main">
            <a:ext uri="{FF2B5EF4-FFF2-40B4-BE49-F238E27FC236}">
              <a16:creationId xmlns:a16="http://schemas.microsoft.com/office/drawing/2014/main" id="{B98A17CE-A9FF-AA44-A65C-C4A0C7F96976}"/>
            </a:ext>
          </a:extLst>
        </cdr:cNvPr>
        <cdr:cNvSpPr txBox="1"/>
      </cdr:nvSpPr>
      <cdr:spPr>
        <a:xfrm xmlns:a="http://schemas.openxmlformats.org/drawingml/2006/main">
          <a:off x="3298477" y="264579"/>
          <a:ext cx="780983" cy="40011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dirty="0">
              <a:latin typeface="Cambria" panose="02040503050406030204" pitchFamily="18" charset="0"/>
            </a:rPr>
            <a:t>FY22 Total</a:t>
          </a:r>
        </a:p>
        <a:p xmlns:a="http://schemas.openxmlformats.org/drawingml/2006/main">
          <a:pPr algn="ctr"/>
          <a:r>
            <a:rPr lang="en-US" sz="1000" dirty="0">
              <a:latin typeface="Cambria" panose="02040503050406030204" pitchFamily="18" charset="0"/>
            </a:rPr>
            <a:t>$13.3 m.</a:t>
          </a:r>
        </a:p>
      </cdr:txBody>
    </cdr:sp>
  </cdr:relSizeAnchor>
  <cdr:relSizeAnchor xmlns:cdr="http://schemas.openxmlformats.org/drawingml/2006/chartDrawing">
    <cdr:from>
      <cdr:x>0.74078</cdr:x>
      <cdr:y>0.05585</cdr:y>
    </cdr:from>
    <cdr:to>
      <cdr:x>0.85431</cdr:x>
      <cdr:y>0.13006</cdr:y>
    </cdr:to>
    <cdr:sp macro="" textlink="">
      <cdr:nvSpPr>
        <cdr:cNvPr id="4" name="TextBox 10">
          <a:extLst xmlns:a="http://schemas.openxmlformats.org/drawingml/2006/main">
            <a:ext uri="{FF2B5EF4-FFF2-40B4-BE49-F238E27FC236}">
              <a16:creationId xmlns:a16="http://schemas.microsoft.com/office/drawing/2014/main" id="{9F9172C5-2E5C-AF46-AB9B-D0DE83333194}"/>
            </a:ext>
          </a:extLst>
        </cdr:cNvPr>
        <cdr:cNvSpPr txBox="1"/>
      </cdr:nvSpPr>
      <cdr:spPr>
        <a:xfrm xmlns:a="http://schemas.openxmlformats.org/drawingml/2006/main">
          <a:off x="5095731" y="301155"/>
          <a:ext cx="780983" cy="400110"/>
        </a:xfrm>
        <a:prstGeom xmlns:a="http://schemas.openxmlformats.org/drawingml/2006/main" prst="rect">
          <a:avLst/>
        </a:prstGeom>
        <a:solidFill xmlns:a="http://schemas.openxmlformats.org/drawingml/2006/main">
          <a:schemeClr val="bg1"/>
        </a:solidFill>
        <a:ln xmlns:a="http://schemas.openxmlformats.org/drawingml/2006/main" w="6350">
          <a:solidFill>
            <a:schemeClr val="tx1"/>
          </a:solidFill>
        </a:l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dirty="0">
              <a:latin typeface="Cambria" panose="02040503050406030204" pitchFamily="18" charset="0"/>
            </a:rPr>
            <a:t>FY23 Total</a:t>
          </a:r>
        </a:p>
        <a:p xmlns:a="http://schemas.openxmlformats.org/drawingml/2006/main">
          <a:pPr algn="ctr"/>
          <a:r>
            <a:rPr lang="en-US" sz="1000" dirty="0">
              <a:latin typeface="Cambria" panose="02040503050406030204" pitchFamily="18" charset="0"/>
            </a:rPr>
            <a:t>$14.3 m.</a:t>
          </a:r>
        </a:p>
      </cdr:txBody>
    </cdr:sp>
  </cdr:relSizeAnchor>
</c:userShapes>
</file>

<file path=ppt/drawings/drawing3.xml><?xml version="1.0" encoding="utf-8"?>
<c:userShapes xmlns:c="http://schemas.openxmlformats.org/drawingml/2006/chart">
  <cdr:relSizeAnchor xmlns:cdr="http://schemas.openxmlformats.org/drawingml/2006/chartDrawing">
    <cdr:from>
      <cdr:x>0.01104</cdr:x>
      <cdr:y>0.35677</cdr:y>
    </cdr:from>
    <cdr:to>
      <cdr:x>0.1997</cdr:x>
      <cdr:y>0.44973</cdr:y>
    </cdr:to>
    <cdr:sp macro="" textlink="">
      <cdr:nvSpPr>
        <cdr:cNvPr id="2" name="TextBox 1">
          <a:extLst xmlns:a="http://schemas.openxmlformats.org/drawingml/2006/main">
            <a:ext uri="{FF2B5EF4-FFF2-40B4-BE49-F238E27FC236}">
              <a16:creationId xmlns:a16="http://schemas.microsoft.com/office/drawing/2014/main" id="{18551E00-67A8-C74A-9479-06066BD91493}"/>
            </a:ext>
          </a:extLst>
        </cdr:cNvPr>
        <cdr:cNvSpPr txBox="1"/>
      </cdr:nvSpPr>
      <cdr:spPr>
        <a:xfrm xmlns:a="http://schemas.openxmlformats.org/drawingml/2006/main">
          <a:off x="96609" y="1225240"/>
          <a:ext cx="1650479" cy="3192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700" dirty="0">
            <a:latin typeface="Cambria" panose="020405030504060302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63" tIns="48332" rIns="96663" bIns="48332" rtlCol="0"/>
          <a:lstStyle>
            <a:lvl1pPr algn="l">
              <a:defRPr sz="13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6663" tIns="48332" rIns="96663" bIns="48332" rtlCol="0"/>
          <a:lstStyle>
            <a:lvl1pPr algn="r">
              <a:defRPr sz="1300"/>
            </a:lvl1pPr>
          </a:lstStyle>
          <a:p>
            <a:fld id="{B75E959E-8D92-4C46-BAB2-DD6BA1F27D54}" type="datetimeFigureOut">
              <a:rPr lang="en-US" smtClean="0"/>
              <a:t>4/4/2022</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3" tIns="48332" rIns="96663" bIns="48332" rtlCol="0" anchor="ctr"/>
          <a:lstStyle/>
          <a:p>
            <a:endParaRPr lang="en-US"/>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6663" tIns="48332" rIns="96663" bIns="4833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63" tIns="48332" rIns="96663" bIns="48332"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63" tIns="48332" rIns="96663" bIns="48332" rtlCol="0" anchor="b"/>
          <a:lstStyle>
            <a:lvl1pPr algn="r">
              <a:defRPr sz="1300"/>
            </a:lvl1pPr>
          </a:lstStyle>
          <a:p>
            <a:fld id="{04D125E2-B665-8448-8E38-39AE112DF239}" type="slidenum">
              <a:rPr lang="en-US" smtClean="0"/>
              <a:t>‹#›</a:t>
            </a:fld>
            <a:endParaRPr lang="en-US"/>
          </a:p>
        </p:txBody>
      </p:sp>
    </p:spTree>
    <p:extLst>
      <p:ext uri="{BB962C8B-B14F-4D97-AF65-F5344CB8AC3E}">
        <p14:creationId xmlns:p14="http://schemas.microsoft.com/office/powerpoint/2010/main" val="3037541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132721-9C5D-0E43-9FCD-DF418DDCD62B}" type="slidenum">
              <a:rPr lang="en-US" smtClean="0"/>
              <a:t>6</a:t>
            </a:fld>
            <a:endParaRPr lang="en-US" dirty="0"/>
          </a:p>
        </p:txBody>
      </p:sp>
    </p:spTree>
    <p:extLst>
      <p:ext uri="{BB962C8B-B14F-4D97-AF65-F5344CB8AC3E}">
        <p14:creationId xmlns:p14="http://schemas.microsoft.com/office/powerpoint/2010/main" val="2356337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0C51D-B107-C04E-BB01-CA2B77E09F06}" type="slidenum">
              <a:rPr lang="en-US" smtClean="0"/>
              <a:t>9</a:t>
            </a:fld>
            <a:endParaRPr lang="en-US"/>
          </a:p>
        </p:txBody>
      </p:sp>
    </p:spTree>
    <p:extLst>
      <p:ext uri="{BB962C8B-B14F-4D97-AF65-F5344CB8AC3E}">
        <p14:creationId xmlns:p14="http://schemas.microsoft.com/office/powerpoint/2010/main" val="1112254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24BE7F-D13B-5143-8EE6-F7CF125D8700}" type="slidenum">
              <a:rPr lang="en-US" smtClean="0"/>
              <a:pPr/>
              <a:t>12</a:t>
            </a:fld>
            <a:endParaRPr lang="en-US" dirty="0"/>
          </a:p>
        </p:txBody>
      </p:sp>
    </p:spTree>
    <p:extLst>
      <p:ext uri="{BB962C8B-B14F-4D97-AF65-F5344CB8AC3E}">
        <p14:creationId xmlns:p14="http://schemas.microsoft.com/office/powerpoint/2010/main" val="1858235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C71231-6CFC-1B4F-9960-2AAAA19E2782}" type="slidenum">
              <a:rPr lang="en-US" smtClean="0"/>
              <a:t>13</a:t>
            </a:fld>
            <a:endParaRPr lang="en-US" dirty="0"/>
          </a:p>
        </p:txBody>
      </p:sp>
    </p:spTree>
    <p:extLst>
      <p:ext uri="{BB962C8B-B14F-4D97-AF65-F5344CB8AC3E}">
        <p14:creationId xmlns:p14="http://schemas.microsoft.com/office/powerpoint/2010/main" val="871454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B18B70-2316-4048-8C8D-ACBFAF1FAE57}"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1A264-0E01-DA42-AF18-AD317F8E6B8A}" type="slidenum">
              <a:rPr lang="en-US" smtClean="0"/>
              <a:t>‹#›</a:t>
            </a:fld>
            <a:endParaRPr lang="en-US"/>
          </a:p>
        </p:txBody>
      </p:sp>
    </p:spTree>
    <p:extLst>
      <p:ext uri="{BB962C8B-B14F-4D97-AF65-F5344CB8AC3E}">
        <p14:creationId xmlns:p14="http://schemas.microsoft.com/office/powerpoint/2010/main" val="187972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B18B70-2316-4048-8C8D-ACBFAF1FAE57}"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1A264-0E01-DA42-AF18-AD317F8E6B8A}" type="slidenum">
              <a:rPr lang="en-US" smtClean="0"/>
              <a:t>‹#›</a:t>
            </a:fld>
            <a:endParaRPr lang="en-US"/>
          </a:p>
        </p:txBody>
      </p:sp>
    </p:spTree>
    <p:extLst>
      <p:ext uri="{BB962C8B-B14F-4D97-AF65-F5344CB8AC3E}">
        <p14:creationId xmlns:p14="http://schemas.microsoft.com/office/powerpoint/2010/main" val="2707743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B18B70-2316-4048-8C8D-ACBFAF1FAE57}"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1A264-0E01-DA42-AF18-AD317F8E6B8A}" type="slidenum">
              <a:rPr lang="en-US" smtClean="0"/>
              <a:t>‹#›</a:t>
            </a:fld>
            <a:endParaRPr lang="en-US"/>
          </a:p>
        </p:txBody>
      </p:sp>
    </p:spTree>
    <p:extLst>
      <p:ext uri="{BB962C8B-B14F-4D97-AF65-F5344CB8AC3E}">
        <p14:creationId xmlns:p14="http://schemas.microsoft.com/office/powerpoint/2010/main" val="213619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B18B70-2316-4048-8C8D-ACBFAF1FAE57}"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1A264-0E01-DA42-AF18-AD317F8E6B8A}" type="slidenum">
              <a:rPr lang="en-US" smtClean="0"/>
              <a:t>‹#›</a:t>
            </a:fld>
            <a:endParaRPr lang="en-US"/>
          </a:p>
        </p:txBody>
      </p:sp>
    </p:spTree>
    <p:extLst>
      <p:ext uri="{BB962C8B-B14F-4D97-AF65-F5344CB8AC3E}">
        <p14:creationId xmlns:p14="http://schemas.microsoft.com/office/powerpoint/2010/main" val="3296775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B18B70-2316-4048-8C8D-ACBFAF1FAE57}"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1A264-0E01-DA42-AF18-AD317F8E6B8A}" type="slidenum">
              <a:rPr lang="en-US" smtClean="0"/>
              <a:t>‹#›</a:t>
            </a:fld>
            <a:endParaRPr lang="en-US"/>
          </a:p>
        </p:txBody>
      </p:sp>
    </p:spTree>
    <p:extLst>
      <p:ext uri="{BB962C8B-B14F-4D97-AF65-F5344CB8AC3E}">
        <p14:creationId xmlns:p14="http://schemas.microsoft.com/office/powerpoint/2010/main" val="3005930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B18B70-2316-4048-8C8D-ACBFAF1FAE57}"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51A264-0E01-DA42-AF18-AD317F8E6B8A}" type="slidenum">
              <a:rPr lang="en-US" smtClean="0"/>
              <a:t>‹#›</a:t>
            </a:fld>
            <a:endParaRPr lang="en-US"/>
          </a:p>
        </p:txBody>
      </p:sp>
    </p:spTree>
    <p:extLst>
      <p:ext uri="{BB962C8B-B14F-4D97-AF65-F5344CB8AC3E}">
        <p14:creationId xmlns:p14="http://schemas.microsoft.com/office/powerpoint/2010/main" val="42134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B18B70-2316-4048-8C8D-ACBFAF1FAE57}" type="datetimeFigureOut">
              <a:rPr lang="en-US" smtClean="0"/>
              <a:t>4/4/2022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51A264-0E01-DA42-AF18-AD317F8E6B8A}" type="slidenum">
              <a:rPr lang="en-US" smtClean="0"/>
              <a:t>‹#›</a:t>
            </a:fld>
            <a:endParaRPr lang="en-US"/>
          </a:p>
        </p:txBody>
      </p:sp>
    </p:spTree>
    <p:extLst>
      <p:ext uri="{BB962C8B-B14F-4D97-AF65-F5344CB8AC3E}">
        <p14:creationId xmlns:p14="http://schemas.microsoft.com/office/powerpoint/2010/main" val="265116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B18B70-2316-4048-8C8D-ACBFAF1FAE57}" type="datetimeFigureOut">
              <a:rPr lang="en-US" smtClean="0"/>
              <a:t>4/4/2022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51A264-0E01-DA42-AF18-AD317F8E6B8A}" type="slidenum">
              <a:rPr lang="en-US" smtClean="0"/>
              <a:t>‹#›</a:t>
            </a:fld>
            <a:endParaRPr lang="en-US"/>
          </a:p>
        </p:txBody>
      </p:sp>
    </p:spTree>
    <p:extLst>
      <p:ext uri="{BB962C8B-B14F-4D97-AF65-F5344CB8AC3E}">
        <p14:creationId xmlns:p14="http://schemas.microsoft.com/office/powerpoint/2010/main" val="1075491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B18B70-2316-4048-8C8D-ACBFAF1FAE57}" type="datetimeFigureOut">
              <a:rPr lang="en-US" smtClean="0"/>
              <a:t>4/4/2022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51A264-0E01-DA42-AF18-AD317F8E6B8A}" type="slidenum">
              <a:rPr lang="en-US" smtClean="0"/>
              <a:t>‹#›</a:t>
            </a:fld>
            <a:endParaRPr lang="en-US"/>
          </a:p>
        </p:txBody>
      </p:sp>
    </p:spTree>
    <p:extLst>
      <p:ext uri="{BB962C8B-B14F-4D97-AF65-F5344CB8AC3E}">
        <p14:creationId xmlns:p14="http://schemas.microsoft.com/office/powerpoint/2010/main" val="411696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B18B70-2316-4048-8C8D-ACBFAF1FAE57}"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51A264-0E01-DA42-AF18-AD317F8E6B8A}" type="slidenum">
              <a:rPr lang="en-US" smtClean="0"/>
              <a:t>‹#›</a:t>
            </a:fld>
            <a:endParaRPr lang="en-US"/>
          </a:p>
        </p:txBody>
      </p:sp>
    </p:spTree>
    <p:extLst>
      <p:ext uri="{BB962C8B-B14F-4D97-AF65-F5344CB8AC3E}">
        <p14:creationId xmlns:p14="http://schemas.microsoft.com/office/powerpoint/2010/main" val="142852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B18B70-2316-4048-8C8D-ACBFAF1FAE57}"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51A264-0E01-DA42-AF18-AD317F8E6B8A}" type="slidenum">
              <a:rPr lang="en-US" smtClean="0"/>
              <a:t>‹#›</a:t>
            </a:fld>
            <a:endParaRPr lang="en-US"/>
          </a:p>
        </p:txBody>
      </p:sp>
    </p:spTree>
    <p:extLst>
      <p:ext uri="{BB962C8B-B14F-4D97-AF65-F5344CB8AC3E}">
        <p14:creationId xmlns:p14="http://schemas.microsoft.com/office/powerpoint/2010/main" val="1738197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18B70-2316-4048-8C8D-ACBFAF1FAE57}" type="datetimeFigureOut">
              <a:rPr lang="en-US" smtClean="0"/>
              <a:t>4/4/2022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51A264-0E01-DA42-AF18-AD317F8E6B8A}" type="slidenum">
              <a:rPr lang="en-US" smtClean="0"/>
              <a:t>‹#›</a:t>
            </a:fld>
            <a:endParaRPr lang="en-US"/>
          </a:p>
        </p:txBody>
      </p:sp>
    </p:spTree>
    <p:extLst>
      <p:ext uri="{BB962C8B-B14F-4D97-AF65-F5344CB8AC3E}">
        <p14:creationId xmlns:p14="http://schemas.microsoft.com/office/powerpoint/2010/main" val="7849590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18" Type="http://schemas.openxmlformats.org/officeDocument/2006/relationships/image" Target="../media/image10.emf"/><Relationship Id="rId3" Type="http://schemas.openxmlformats.org/officeDocument/2006/relationships/notesSlide" Target="../notesSlides/notesSlide3.xml"/><Relationship Id="rId7" Type="http://schemas.openxmlformats.org/officeDocument/2006/relationships/diagramQuickStyle" Target="../diagrams/quickStyle2.xml"/><Relationship Id="rId12" Type="http://schemas.openxmlformats.org/officeDocument/2006/relationships/diagramQuickStyle" Target="../diagrams/quickStyle3.xml"/><Relationship Id="rId17" Type="http://schemas.openxmlformats.org/officeDocument/2006/relationships/image" Target="../media/image9.emf"/><Relationship Id="rId2" Type="http://schemas.openxmlformats.org/officeDocument/2006/relationships/slideLayout" Target="../slideLayouts/slideLayout7.xml"/><Relationship Id="rId16" Type="http://schemas.openxmlformats.org/officeDocument/2006/relationships/package" Target="../embeddings/Microsoft_Excel_Worksheet8.xlsx"/><Relationship Id="rId1" Type="http://schemas.openxmlformats.org/officeDocument/2006/relationships/vmlDrawing" Target="../drawings/vmlDrawing4.v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5" Type="http://schemas.openxmlformats.org/officeDocument/2006/relationships/chart" Target="../charts/chart6.xml"/><Relationship Id="rId10" Type="http://schemas.openxmlformats.org/officeDocument/2006/relationships/diagramData" Target="../diagrams/data3.xml"/><Relationship Id="rId4" Type="http://schemas.openxmlformats.org/officeDocument/2006/relationships/image" Target="../media/image1.gif"/><Relationship Id="rId9" Type="http://schemas.microsoft.com/office/2007/relationships/diagramDrawing" Target="../diagrams/drawing2.xml"/><Relationship Id="rId14" Type="http://schemas.microsoft.com/office/2007/relationships/diagramDrawing" Target="../diagrams/drawing3.xml"/></Relationships>
</file>

<file path=ppt/slides/_rels/slide13.xml.rels><?xml version="1.0" encoding="UTF-8" standalone="yes"?>
<Relationships xmlns="http://schemas.openxmlformats.org/package/2006/relationships"><Relationship Id="rId8" Type="http://schemas.openxmlformats.org/officeDocument/2006/relationships/package" Target="../embeddings/Microsoft_Excel_Worksheet11.xlsx"/><Relationship Id="rId3" Type="http://schemas.openxmlformats.org/officeDocument/2006/relationships/notesSlide" Target="../notesSlides/notesSlide4.xml"/><Relationship Id="rId7" Type="http://schemas.openxmlformats.org/officeDocument/2006/relationships/image" Target="../media/image1.gi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chart" Target="../charts/chart7.xml"/><Relationship Id="rId5" Type="http://schemas.openxmlformats.org/officeDocument/2006/relationships/image" Target="../media/image11.emf"/><Relationship Id="rId4" Type="http://schemas.openxmlformats.org/officeDocument/2006/relationships/package" Target="../embeddings/Microsoft_Excel_Worksheet9.xlsx"/><Relationship Id="rId9" Type="http://schemas.openxmlformats.org/officeDocument/2006/relationships/image" Target="../media/image12.emf"/></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gif"/><Relationship Id="rId1" Type="http://schemas.openxmlformats.org/officeDocument/2006/relationships/slideLayout" Target="../slideLayouts/slideLayout5.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Excel_Worksheet1.xlsx"/></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8.emf"/><Relationship Id="rId5" Type="http://schemas.openxmlformats.org/officeDocument/2006/relationships/package" Target="../embeddings/Microsoft_Excel_Worksheet3.xlsx"/><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5524" y="114301"/>
            <a:ext cx="8870316" cy="855743"/>
          </a:xfrm>
          <a:prstGeom prst="rect">
            <a:avLst/>
          </a:prstGeom>
          <a:solidFill>
            <a:schemeClr val="tx2">
              <a:lumMod val="50000"/>
            </a:schemeClr>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13" name="Rectangle 12"/>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BraidedSeal.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15" y="158228"/>
            <a:ext cx="773715" cy="789834"/>
          </a:xfrm>
          <a:prstGeom prst="rect">
            <a:avLst/>
          </a:prstGeom>
          <a:solidFill>
            <a:srgbClr val="212935"/>
          </a:solidFill>
        </p:spPr>
      </p:pic>
      <p:sp>
        <p:nvSpPr>
          <p:cNvPr id="7" name="TextBox 6"/>
          <p:cNvSpPr txBox="1"/>
          <p:nvPr/>
        </p:nvSpPr>
        <p:spPr>
          <a:xfrm>
            <a:off x="1899923" y="162219"/>
            <a:ext cx="5355352" cy="769441"/>
          </a:xfrm>
          <a:prstGeom prst="rect">
            <a:avLst/>
          </a:prstGeom>
          <a:noFill/>
        </p:spPr>
        <p:txBody>
          <a:bodyPr wrap="none" rtlCol="0">
            <a:spAutoFit/>
          </a:bodyPr>
          <a:lstStyle/>
          <a:p>
            <a:pPr algn="ctr"/>
            <a:r>
              <a:rPr lang="en-US" sz="2400" dirty="0">
                <a:solidFill>
                  <a:srgbClr val="FFFFCC"/>
                </a:solidFill>
                <a:latin typeface="Cambria"/>
                <a:cs typeface="Cambria"/>
              </a:rPr>
              <a:t>FY23 Executive Budget </a:t>
            </a:r>
          </a:p>
          <a:p>
            <a:pPr algn="ctr"/>
            <a:r>
              <a:rPr lang="en-US" sz="2000" dirty="0">
                <a:solidFill>
                  <a:srgbClr val="FFFFCC"/>
                </a:solidFill>
                <a:latin typeface="Cambria"/>
                <a:cs typeface="Cambria"/>
              </a:rPr>
              <a:t>Schedule 01 — Executive Department Agencies</a:t>
            </a:r>
          </a:p>
        </p:txBody>
      </p:sp>
      <p:sp>
        <p:nvSpPr>
          <p:cNvPr id="2" name="Slide Number Placeholder 1"/>
          <p:cNvSpPr>
            <a:spLocks noGrp="1"/>
          </p:cNvSpPr>
          <p:nvPr>
            <p:ph type="sldNum" sz="quarter" idx="12"/>
          </p:nvPr>
        </p:nvSpPr>
        <p:spPr>
          <a:xfrm>
            <a:off x="8601143" y="6490951"/>
            <a:ext cx="414697" cy="243961"/>
          </a:xfrm>
        </p:spPr>
        <p:txBody>
          <a:bodyPr/>
          <a:lstStyle/>
          <a:p>
            <a:fld id="{8ECD700F-06CF-8943-A234-B60CC71AB37E}" type="slidenum">
              <a:rPr lang="en-US" sz="1000" i="1" smtClean="0">
                <a:solidFill>
                  <a:schemeClr val="accent1"/>
                </a:solidFill>
                <a:latin typeface="Bernard MT Condensed"/>
                <a:cs typeface="Bernard MT Condensed"/>
              </a:rPr>
              <a:pPr/>
              <a:t>1</a:t>
            </a:fld>
            <a:endParaRPr lang="en-US" sz="1000" i="1" dirty="0">
              <a:solidFill>
                <a:schemeClr val="accent1"/>
              </a:solidFill>
              <a:latin typeface="Bernard MT Condensed"/>
              <a:cs typeface="Bernard MT Condensed"/>
            </a:endParaRPr>
          </a:p>
        </p:txBody>
      </p:sp>
      <p:graphicFrame>
        <p:nvGraphicFramePr>
          <p:cNvPr id="4" name="Diagram 3"/>
          <p:cNvGraphicFramePr/>
          <p:nvPr>
            <p:extLst/>
          </p:nvPr>
        </p:nvGraphicFramePr>
        <p:xfrm>
          <a:off x="354878" y="1563740"/>
          <a:ext cx="8438515" cy="4656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TextBox 24"/>
          <p:cNvSpPr txBox="1"/>
          <p:nvPr/>
        </p:nvSpPr>
        <p:spPr>
          <a:xfrm>
            <a:off x="8037673" y="1273055"/>
            <a:ext cx="755720" cy="307777"/>
          </a:xfrm>
          <a:prstGeom prst="rect">
            <a:avLst/>
          </a:prstGeom>
          <a:noFill/>
        </p:spPr>
        <p:txBody>
          <a:bodyPr wrap="none" rtlCol="0">
            <a:spAutoFit/>
          </a:bodyPr>
          <a:lstStyle/>
          <a:p>
            <a:r>
              <a:rPr lang="en-US" sz="1400" dirty="0">
                <a:latin typeface="Cambria"/>
                <a:cs typeface="Cambria"/>
              </a:rPr>
              <a:t>Tab No.</a:t>
            </a:r>
          </a:p>
        </p:txBody>
      </p:sp>
      <p:grpSp>
        <p:nvGrpSpPr>
          <p:cNvPr id="6" name="Group 5">
            <a:extLst>
              <a:ext uri="{FF2B5EF4-FFF2-40B4-BE49-F238E27FC236}">
                <a16:creationId xmlns:a16="http://schemas.microsoft.com/office/drawing/2014/main" id="{0D9EB291-260B-7B45-809D-1223C4B81C64}"/>
              </a:ext>
            </a:extLst>
          </p:cNvPr>
          <p:cNvGrpSpPr/>
          <p:nvPr/>
        </p:nvGrpSpPr>
        <p:grpSpPr>
          <a:xfrm>
            <a:off x="7411324" y="1562400"/>
            <a:ext cx="1425390" cy="4639340"/>
            <a:chOff x="7411324" y="1562400"/>
            <a:chExt cx="1425390" cy="4639340"/>
          </a:xfrm>
        </p:grpSpPr>
        <p:sp>
          <p:nvSpPr>
            <p:cNvPr id="3" name="TextBox 2"/>
            <p:cNvSpPr txBox="1"/>
            <p:nvPr/>
          </p:nvSpPr>
          <p:spPr>
            <a:xfrm>
              <a:off x="7919797" y="1562400"/>
              <a:ext cx="916917" cy="307777"/>
            </a:xfrm>
            <a:prstGeom prst="rect">
              <a:avLst/>
            </a:prstGeom>
            <a:noFill/>
          </p:spPr>
          <p:txBody>
            <a:bodyPr wrap="none" rtlCol="0">
              <a:spAutoFit/>
            </a:bodyPr>
            <a:lstStyle/>
            <a:p>
              <a:pPr algn="r"/>
              <a:r>
                <a:rPr lang="en-US" sz="1400" dirty="0">
                  <a:latin typeface="Cambria"/>
                  <a:cs typeface="Cambria"/>
                </a:rPr>
                <a:t>Overview</a:t>
              </a:r>
            </a:p>
          </p:txBody>
        </p:sp>
        <p:sp>
          <p:nvSpPr>
            <p:cNvPr id="10" name="TextBox 9"/>
            <p:cNvSpPr txBox="1"/>
            <p:nvPr/>
          </p:nvSpPr>
          <p:spPr>
            <a:xfrm>
              <a:off x="7768793" y="2139942"/>
              <a:ext cx="1067921" cy="307777"/>
            </a:xfrm>
            <a:prstGeom prst="rect">
              <a:avLst/>
            </a:prstGeom>
            <a:noFill/>
          </p:spPr>
          <p:txBody>
            <a:bodyPr wrap="none" rtlCol="0">
              <a:spAutoFit/>
            </a:bodyPr>
            <a:lstStyle/>
            <a:p>
              <a:pPr algn="r"/>
              <a:r>
                <a:rPr lang="en-US" sz="1400" dirty="0">
                  <a:latin typeface="Cambria"/>
                  <a:cs typeface="Cambria"/>
                </a:rPr>
                <a:t>01-101 OIA</a:t>
              </a:r>
            </a:p>
          </p:txBody>
        </p:sp>
        <p:sp>
          <p:nvSpPr>
            <p:cNvPr id="11" name="TextBox 10"/>
            <p:cNvSpPr txBox="1"/>
            <p:nvPr/>
          </p:nvSpPr>
          <p:spPr>
            <a:xfrm>
              <a:off x="7799252" y="2428713"/>
              <a:ext cx="1037462" cy="307777"/>
            </a:xfrm>
            <a:prstGeom prst="rect">
              <a:avLst/>
            </a:prstGeom>
            <a:noFill/>
          </p:spPr>
          <p:txBody>
            <a:bodyPr wrap="none" rtlCol="0">
              <a:spAutoFit/>
            </a:bodyPr>
            <a:lstStyle/>
            <a:p>
              <a:pPr algn="r"/>
              <a:r>
                <a:rPr lang="en-US" sz="1400" dirty="0">
                  <a:latin typeface="Cambria"/>
                  <a:cs typeface="Cambria"/>
                </a:rPr>
                <a:t>01-102 SIG</a:t>
              </a:r>
            </a:p>
          </p:txBody>
        </p:sp>
        <p:sp>
          <p:nvSpPr>
            <p:cNvPr id="12" name="TextBox 11"/>
            <p:cNvSpPr txBox="1"/>
            <p:nvPr/>
          </p:nvSpPr>
          <p:spPr>
            <a:xfrm>
              <a:off x="7587078" y="2717484"/>
              <a:ext cx="1249636" cy="307777"/>
            </a:xfrm>
            <a:prstGeom prst="rect">
              <a:avLst/>
            </a:prstGeom>
            <a:noFill/>
          </p:spPr>
          <p:txBody>
            <a:bodyPr wrap="none" rtlCol="0">
              <a:spAutoFit/>
            </a:bodyPr>
            <a:lstStyle/>
            <a:p>
              <a:pPr algn="r"/>
              <a:r>
                <a:rPr lang="en-US" sz="1400" dirty="0">
                  <a:latin typeface="Cambria"/>
                  <a:cs typeface="Cambria"/>
                </a:rPr>
                <a:t>01-103 MHAS</a:t>
              </a:r>
            </a:p>
          </p:txBody>
        </p:sp>
        <p:sp>
          <p:nvSpPr>
            <p:cNvPr id="14" name="TextBox 13"/>
            <p:cNvSpPr txBox="1"/>
            <p:nvPr/>
          </p:nvSpPr>
          <p:spPr>
            <a:xfrm>
              <a:off x="7773602" y="3006255"/>
              <a:ext cx="1063112" cy="307777"/>
            </a:xfrm>
            <a:prstGeom prst="rect">
              <a:avLst/>
            </a:prstGeom>
            <a:noFill/>
          </p:spPr>
          <p:txBody>
            <a:bodyPr wrap="none" rtlCol="0">
              <a:spAutoFit/>
            </a:bodyPr>
            <a:lstStyle/>
            <a:p>
              <a:pPr algn="r"/>
              <a:r>
                <a:rPr lang="en-US" sz="1400" dirty="0">
                  <a:latin typeface="Cambria"/>
                  <a:cs typeface="Cambria"/>
                </a:rPr>
                <a:t>01-106 LTC</a:t>
              </a:r>
            </a:p>
          </p:txBody>
        </p:sp>
        <p:sp>
          <p:nvSpPr>
            <p:cNvPr id="15" name="TextBox 14"/>
            <p:cNvSpPr txBox="1"/>
            <p:nvPr/>
          </p:nvSpPr>
          <p:spPr>
            <a:xfrm>
              <a:off x="7713137" y="3295026"/>
              <a:ext cx="1123577" cy="307777"/>
            </a:xfrm>
            <a:prstGeom prst="rect">
              <a:avLst/>
            </a:prstGeom>
            <a:noFill/>
          </p:spPr>
          <p:txBody>
            <a:bodyPr wrap="none" rtlCol="0">
              <a:spAutoFit/>
            </a:bodyPr>
            <a:lstStyle/>
            <a:p>
              <a:pPr algn="r"/>
              <a:r>
                <a:rPr lang="en-US" sz="1400" dirty="0">
                  <a:latin typeface="Cambria"/>
                  <a:cs typeface="Cambria"/>
                </a:rPr>
                <a:t>01-107 DOA</a:t>
              </a:r>
            </a:p>
          </p:txBody>
        </p:sp>
        <p:sp>
          <p:nvSpPr>
            <p:cNvPr id="16" name="TextBox 15"/>
            <p:cNvSpPr txBox="1"/>
            <p:nvPr/>
          </p:nvSpPr>
          <p:spPr>
            <a:xfrm>
              <a:off x="7627729" y="3583797"/>
              <a:ext cx="1208985" cy="307777"/>
            </a:xfrm>
            <a:prstGeom prst="rect">
              <a:avLst/>
            </a:prstGeom>
            <a:noFill/>
          </p:spPr>
          <p:txBody>
            <a:bodyPr wrap="none" rtlCol="0">
              <a:spAutoFit/>
            </a:bodyPr>
            <a:lstStyle/>
            <a:p>
              <a:pPr algn="r"/>
              <a:r>
                <a:rPr lang="en-US" sz="1400" dirty="0">
                  <a:latin typeface="Cambria"/>
                  <a:cs typeface="Cambria"/>
                </a:rPr>
                <a:t>01-109 CPRA</a:t>
              </a:r>
            </a:p>
          </p:txBody>
        </p:sp>
        <p:sp>
          <p:nvSpPr>
            <p:cNvPr id="17" name="TextBox 16"/>
            <p:cNvSpPr txBox="1"/>
            <p:nvPr/>
          </p:nvSpPr>
          <p:spPr>
            <a:xfrm>
              <a:off x="7411324" y="3872568"/>
              <a:ext cx="1425390" cy="307777"/>
            </a:xfrm>
            <a:prstGeom prst="rect">
              <a:avLst/>
            </a:prstGeom>
            <a:noFill/>
          </p:spPr>
          <p:txBody>
            <a:bodyPr wrap="none" rtlCol="0">
              <a:spAutoFit/>
            </a:bodyPr>
            <a:lstStyle/>
            <a:p>
              <a:pPr algn="r"/>
              <a:r>
                <a:rPr lang="en-US" sz="1400" dirty="0">
                  <a:latin typeface="Cambria"/>
                  <a:cs typeface="Cambria"/>
                </a:rPr>
                <a:t>01-111 GOHSEP</a:t>
              </a:r>
            </a:p>
          </p:txBody>
        </p:sp>
        <p:sp>
          <p:nvSpPr>
            <p:cNvPr id="18" name="TextBox 17"/>
            <p:cNvSpPr txBox="1"/>
            <p:nvPr/>
          </p:nvSpPr>
          <p:spPr>
            <a:xfrm>
              <a:off x="7698261" y="4161339"/>
              <a:ext cx="1138453" cy="307777"/>
            </a:xfrm>
            <a:prstGeom prst="rect">
              <a:avLst/>
            </a:prstGeom>
            <a:noFill/>
          </p:spPr>
          <p:txBody>
            <a:bodyPr wrap="none" rtlCol="0">
              <a:spAutoFit/>
            </a:bodyPr>
            <a:lstStyle/>
            <a:p>
              <a:pPr algn="r"/>
              <a:r>
                <a:rPr lang="en-US" sz="1400" dirty="0">
                  <a:latin typeface="Cambria"/>
                  <a:cs typeface="Cambria"/>
                </a:rPr>
                <a:t>01-112 MILI</a:t>
              </a:r>
            </a:p>
          </p:txBody>
        </p:sp>
        <p:sp>
          <p:nvSpPr>
            <p:cNvPr id="19" name="TextBox 18"/>
            <p:cNvSpPr txBox="1"/>
            <p:nvPr/>
          </p:nvSpPr>
          <p:spPr>
            <a:xfrm>
              <a:off x="7629332" y="4450110"/>
              <a:ext cx="1207382" cy="307777"/>
            </a:xfrm>
            <a:prstGeom prst="rect">
              <a:avLst/>
            </a:prstGeom>
            <a:noFill/>
          </p:spPr>
          <p:txBody>
            <a:bodyPr wrap="none" rtlCol="0">
              <a:spAutoFit/>
            </a:bodyPr>
            <a:lstStyle/>
            <a:p>
              <a:pPr algn="r"/>
              <a:r>
                <a:rPr lang="en-US" sz="1400" dirty="0">
                  <a:latin typeface="Cambria"/>
                  <a:cs typeface="Cambria"/>
                </a:rPr>
                <a:t>01-116 LPDB</a:t>
              </a:r>
            </a:p>
          </p:txBody>
        </p:sp>
        <p:sp>
          <p:nvSpPr>
            <p:cNvPr id="20" name="TextBox 19"/>
            <p:cNvSpPr txBox="1"/>
            <p:nvPr/>
          </p:nvSpPr>
          <p:spPr>
            <a:xfrm>
              <a:off x="7649786" y="4738881"/>
              <a:ext cx="1186928" cy="307777"/>
            </a:xfrm>
            <a:prstGeom prst="rect">
              <a:avLst/>
            </a:prstGeom>
            <a:noFill/>
          </p:spPr>
          <p:txBody>
            <a:bodyPr wrap="none" rtlCol="0">
              <a:spAutoFit/>
            </a:bodyPr>
            <a:lstStyle/>
            <a:p>
              <a:pPr algn="r"/>
              <a:r>
                <a:rPr lang="en-US" sz="1400" dirty="0">
                  <a:latin typeface="Cambria"/>
                  <a:cs typeface="Cambria"/>
                </a:rPr>
                <a:t>01-124 LSED</a:t>
              </a:r>
            </a:p>
          </p:txBody>
        </p:sp>
        <p:sp>
          <p:nvSpPr>
            <p:cNvPr id="21" name="TextBox 20"/>
            <p:cNvSpPr txBox="1"/>
            <p:nvPr/>
          </p:nvSpPr>
          <p:spPr>
            <a:xfrm>
              <a:off x="7661136" y="5027652"/>
              <a:ext cx="1175578" cy="307777"/>
            </a:xfrm>
            <a:prstGeom prst="rect">
              <a:avLst/>
            </a:prstGeom>
            <a:noFill/>
          </p:spPr>
          <p:txBody>
            <a:bodyPr wrap="none" rtlCol="0">
              <a:spAutoFit/>
            </a:bodyPr>
            <a:lstStyle/>
            <a:p>
              <a:pPr algn="r"/>
              <a:r>
                <a:rPr lang="en-US" sz="1400" dirty="0">
                  <a:latin typeface="Cambria"/>
                  <a:cs typeface="Cambria"/>
                </a:rPr>
                <a:t>01-129 LCLE</a:t>
              </a:r>
            </a:p>
          </p:txBody>
        </p:sp>
        <p:sp>
          <p:nvSpPr>
            <p:cNvPr id="22" name="TextBox 21"/>
            <p:cNvSpPr txBox="1"/>
            <p:nvPr/>
          </p:nvSpPr>
          <p:spPr>
            <a:xfrm>
              <a:off x="7725257" y="5316423"/>
              <a:ext cx="1111457" cy="307777"/>
            </a:xfrm>
            <a:prstGeom prst="rect">
              <a:avLst/>
            </a:prstGeom>
            <a:noFill/>
          </p:spPr>
          <p:txBody>
            <a:bodyPr wrap="none" rtlCol="0">
              <a:spAutoFit/>
            </a:bodyPr>
            <a:lstStyle/>
            <a:p>
              <a:pPr algn="r"/>
              <a:r>
                <a:rPr lang="en-US" sz="1400" dirty="0">
                  <a:latin typeface="Cambria"/>
                  <a:cs typeface="Cambria"/>
                </a:rPr>
                <a:t>01-133 OEA</a:t>
              </a:r>
            </a:p>
          </p:txBody>
        </p:sp>
        <p:sp>
          <p:nvSpPr>
            <p:cNvPr id="23" name="TextBox 22"/>
            <p:cNvSpPr txBox="1"/>
            <p:nvPr/>
          </p:nvSpPr>
          <p:spPr>
            <a:xfrm>
              <a:off x="7661392" y="5605194"/>
              <a:ext cx="1175322" cy="307777"/>
            </a:xfrm>
            <a:prstGeom prst="rect">
              <a:avLst/>
            </a:prstGeom>
            <a:noFill/>
          </p:spPr>
          <p:txBody>
            <a:bodyPr wrap="none" rtlCol="0">
              <a:spAutoFit/>
            </a:bodyPr>
            <a:lstStyle/>
            <a:p>
              <a:pPr algn="r"/>
              <a:r>
                <a:rPr lang="en-US" sz="1400" dirty="0">
                  <a:latin typeface="Cambria"/>
                  <a:cs typeface="Cambria"/>
                </a:rPr>
                <a:t>01-254 LSRC</a:t>
              </a:r>
            </a:p>
          </p:txBody>
        </p:sp>
        <p:sp>
          <p:nvSpPr>
            <p:cNvPr id="24" name="TextBox 23"/>
            <p:cNvSpPr txBox="1"/>
            <p:nvPr/>
          </p:nvSpPr>
          <p:spPr>
            <a:xfrm>
              <a:off x="7784823" y="5893963"/>
              <a:ext cx="1051891" cy="307777"/>
            </a:xfrm>
            <a:prstGeom prst="rect">
              <a:avLst/>
            </a:prstGeom>
            <a:noFill/>
          </p:spPr>
          <p:txBody>
            <a:bodyPr wrap="none" rtlCol="0">
              <a:spAutoFit/>
            </a:bodyPr>
            <a:lstStyle/>
            <a:p>
              <a:pPr algn="r"/>
              <a:r>
                <a:rPr lang="en-US" sz="1400" dirty="0">
                  <a:latin typeface="Cambria"/>
                  <a:cs typeface="Cambria"/>
                </a:rPr>
                <a:t>01-255 OFI</a:t>
              </a:r>
            </a:p>
          </p:txBody>
        </p:sp>
        <p:sp>
          <p:nvSpPr>
            <p:cNvPr id="26" name="TextBox 25">
              <a:extLst>
                <a:ext uri="{FF2B5EF4-FFF2-40B4-BE49-F238E27FC236}">
                  <a16:creationId xmlns:a16="http://schemas.microsoft.com/office/drawing/2014/main" id="{F5FFE948-E82C-8B4C-BDA4-1DCF024A6B10}"/>
                </a:ext>
              </a:extLst>
            </p:cNvPr>
            <p:cNvSpPr txBox="1"/>
            <p:nvPr/>
          </p:nvSpPr>
          <p:spPr>
            <a:xfrm>
              <a:off x="7646965" y="1851171"/>
              <a:ext cx="1189749" cy="307777"/>
            </a:xfrm>
            <a:prstGeom prst="rect">
              <a:avLst/>
            </a:prstGeom>
            <a:noFill/>
          </p:spPr>
          <p:txBody>
            <a:bodyPr wrap="none" rtlCol="0">
              <a:spAutoFit/>
            </a:bodyPr>
            <a:lstStyle/>
            <a:p>
              <a:pPr algn="r"/>
              <a:r>
                <a:rPr lang="en-US" sz="1400" dirty="0">
                  <a:latin typeface="Cambria"/>
                  <a:cs typeface="Cambria"/>
                </a:rPr>
                <a:t>01-100 EXEC</a:t>
              </a:r>
            </a:p>
          </p:txBody>
        </p:sp>
      </p:grpSp>
    </p:spTree>
    <p:extLst>
      <p:ext uri="{BB962C8B-B14F-4D97-AF65-F5344CB8AC3E}">
        <p14:creationId xmlns:p14="http://schemas.microsoft.com/office/powerpoint/2010/main" val="33411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5523" y="121548"/>
            <a:ext cx="8870317" cy="6614903"/>
            <a:chOff x="145523" y="119068"/>
            <a:chExt cx="8870317" cy="6614903"/>
          </a:xfrm>
        </p:grpSpPr>
        <p:grpSp>
          <p:nvGrpSpPr>
            <p:cNvPr id="9" name="Group 8"/>
            <p:cNvGrpSpPr/>
            <p:nvPr/>
          </p:nvGrpSpPr>
          <p:grpSpPr>
            <a:xfrm>
              <a:off x="145523" y="119068"/>
              <a:ext cx="8870317" cy="6614903"/>
              <a:chOff x="145523" y="119068"/>
              <a:chExt cx="8870317" cy="6614903"/>
            </a:xfrm>
          </p:grpSpPr>
          <p:sp>
            <p:nvSpPr>
              <p:cNvPr id="10" name="Rectangle 9"/>
              <p:cNvSpPr/>
              <p:nvPr/>
            </p:nvSpPr>
            <p:spPr>
              <a:xfrm>
                <a:off x="145523" y="121700"/>
                <a:ext cx="8870316" cy="855743"/>
              </a:xfrm>
              <a:prstGeom prst="rect">
                <a:avLst/>
              </a:prstGeom>
              <a:solidFill>
                <a:srgbClr val="212935"/>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11" name="Rectangle 10"/>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3" name="Picture 12" descr="BraidedSeal.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21" y="150292"/>
              <a:ext cx="773715" cy="789834"/>
            </a:xfrm>
            <a:prstGeom prst="rect">
              <a:avLst/>
            </a:prstGeom>
            <a:solidFill>
              <a:srgbClr val="212935"/>
            </a:solidFill>
            <a:ln>
              <a:noFill/>
            </a:ln>
          </p:spPr>
        </p:pic>
      </p:grpSp>
      <p:sp>
        <p:nvSpPr>
          <p:cNvPr id="7" name="Rectangle 6"/>
          <p:cNvSpPr/>
          <p:nvPr/>
        </p:nvSpPr>
        <p:spPr>
          <a:xfrm>
            <a:off x="2310344" y="218305"/>
            <a:ext cx="5339786" cy="677108"/>
          </a:xfrm>
          <a:prstGeom prst="rect">
            <a:avLst/>
          </a:prstGeom>
        </p:spPr>
        <p:txBody>
          <a:bodyPr wrap="square">
            <a:spAutoFit/>
          </a:bodyPr>
          <a:lstStyle/>
          <a:p>
            <a:pPr algn="ctr"/>
            <a:r>
              <a:rPr lang="en-US" sz="2400" dirty="0">
                <a:solidFill>
                  <a:srgbClr val="FFFFCC"/>
                </a:solidFill>
                <a:latin typeface="Cambria"/>
                <a:cs typeface="Cambria"/>
              </a:rPr>
              <a:t>LA State Racing Commission</a:t>
            </a:r>
          </a:p>
          <a:p>
            <a:pPr algn="ctr"/>
            <a:r>
              <a:rPr lang="en-US" sz="1400" dirty="0">
                <a:solidFill>
                  <a:srgbClr val="FFFFCC"/>
                </a:solidFill>
                <a:latin typeface="Cambria"/>
                <a:cs typeface="Cambria"/>
              </a:rPr>
              <a:t>FTEs, Authorized T.O., and Other Charges Positions</a:t>
            </a:r>
          </a:p>
        </p:txBody>
      </p:sp>
      <p:sp>
        <p:nvSpPr>
          <p:cNvPr id="8" name="Slide Number Placeholder 1"/>
          <p:cNvSpPr txBox="1">
            <a:spLocks/>
          </p:cNvSpPr>
          <p:nvPr/>
        </p:nvSpPr>
        <p:spPr>
          <a:xfrm>
            <a:off x="8601143" y="6490951"/>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smtClean="0">
                <a:solidFill>
                  <a:srgbClr val="4F81BD"/>
                </a:solidFill>
                <a:latin typeface="Bernard MT Condensed"/>
                <a:cs typeface="Bernard MT Condensed"/>
              </a:rPr>
              <a:pPr/>
              <a:t>10</a:t>
            </a:fld>
            <a:endParaRPr lang="en-US" sz="1000" i="1" dirty="0">
              <a:solidFill>
                <a:srgbClr val="4F81BD"/>
              </a:solidFill>
              <a:latin typeface="Bernard MT Condensed"/>
              <a:cs typeface="Bernard MT Condensed"/>
            </a:endParaRPr>
          </a:p>
        </p:txBody>
      </p:sp>
      <p:graphicFrame>
        <p:nvGraphicFramePr>
          <p:cNvPr id="18" name="Chart 17"/>
          <p:cNvGraphicFramePr/>
          <p:nvPr>
            <p:extLst/>
          </p:nvPr>
        </p:nvGraphicFramePr>
        <p:xfrm>
          <a:off x="4572000" y="1046364"/>
          <a:ext cx="4295482" cy="3098662"/>
        </p:xfrm>
        <a:graphic>
          <a:graphicData uri="http://schemas.openxmlformats.org/drawingml/2006/chart">
            <c:chart xmlns:c="http://schemas.openxmlformats.org/drawingml/2006/chart" xmlns:r="http://schemas.openxmlformats.org/officeDocument/2006/relationships" r:id="rId3"/>
          </a:graphicData>
        </a:graphic>
      </p:graphicFrame>
      <p:sp>
        <p:nvSpPr>
          <p:cNvPr id="138" name="TextBox 137"/>
          <p:cNvSpPr txBox="1"/>
          <p:nvPr/>
        </p:nvSpPr>
        <p:spPr>
          <a:xfrm>
            <a:off x="998558" y="5894761"/>
            <a:ext cx="2623572" cy="400110"/>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1000" dirty="0">
                <a:latin typeface="Cambria" panose="02040503050406030204" pitchFamily="18" charset="0"/>
              </a:rPr>
              <a:t>FY23 number of funded, but not filled, positions as of January 31 = 7</a:t>
            </a:r>
          </a:p>
        </p:txBody>
      </p:sp>
      <p:sp>
        <p:nvSpPr>
          <p:cNvPr id="6" name="Rectangle 5">
            <a:extLst>
              <a:ext uri="{FF2B5EF4-FFF2-40B4-BE49-F238E27FC236}">
                <a16:creationId xmlns:a16="http://schemas.microsoft.com/office/drawing/2014/main" id="{A0F44EC9-930B-8447-87DB-D8B766AA70FA}"/>
              </a:ext>
            </a:extLst>
          </p:cNvPr>
          <p:cNvSpPr/>
          <p:nvPr/>
        </p:nvSpPr>
        <p:spPr>
          <a:xfrm>
            <a:off x="4576341" y="4234639"/>
            <a:ext cx="4286801" cy="461665"/>
          </a:xfrm>
          <a:prstGeom prst="rect">
            <a:avLst/>
          </a:prstGeom>
          <a:solidFill>
            <a:schemeClr val="accent5">
              <a:lumMod val="20000"/>
              <a:lumOff val="80000"/>
            </a:schemeClr>
          </a:solidFill>
          <a:ln>
            <a:solidFill>
              <a:schemeClr val="tx1"/>
            </a:solidFill>
          </a:ln>
        </p:spPr>
        <p:txBody>
          <a:bodyPr wrap="square">
            <a:spAutoFit/>
          </a:bodyPr>
          <a:lstStyle/>
          <a:p>
            <a:pPr algn="ctr"/>
            <a:r>
              <a:rPr lang="en-US" sz="800" dirty="0">
                <a:latin typeface="Cambria" panose="02040503050406030204" pitchFamily="18" charset="0"/>
              </a:rPr>
              <a:t>The full-time equivalent or </a:t>
            </a:r>
            <a:r>
              <a:rPr lang="en-US" sz="800" b="1" dirty="0">
                <a:latin typeface="Cambria" panose="02040503050406030204" pitchFamily="18" charset="0"/>
              </a:rPr>
              <a:t>FTE</a:t>
            </a:r>
            <a:r>
              <a:rPr lang="en-US" sz="800" dirty="0">
                <a:latin typeface="Cambria" panose="02040503050406030204" pitchFamily="18" charset="0"/>
              </a:rPr>
              <a:t> definition refers to the number of hours considered full-time. For example, if an agency considers 40 hours full time, and there are two employees working 20 hours per week, those two employees would be 1.0 FTE.</a:t>
            </a:r>
          </a:p>
        </p:txBody>
      </p:sp>
      <p:graphicFrame>
        <p:nvGraphicFramePr>
          <p:cNvPr id="12" name="Chart 11">
            <a:extLst>
              <a:ext uri="{FF2B5EF4-FFF2-40B4-BE49-F238E27FC236}">
                <a16:creationId xmlns:a16="http://schemas.microsoft.com/office/drawing/2014/main" id="{4FB7580D-2489-D84C-A8ED-BF028D4F9A43}"/>
              </a:ext>
            </a:extLst>
          </p:cNvPr>
          <p:cNvGraphicFramePr/>
          <p:nvPr>
            <p:extLst/>
          </p:nvPr>
        </p:nvGraphicFramePr>
        <p:xfrm>
          <a:off x="240349" y="1116203"/>
          <a:ext cx="4251783" cy="4336978"/>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a:extLst>
              <a:ext uri="{FF2B5EF4-FFF2-40B4-BE49-F238E27FC236}">
                <a16:creationId xmlns:a16="http://schemas.microsoft.com/office/drawing/2014/main" id="{37B94E52-9044-2A40-BA86-07F006839A0B}"/>
              </a:ext>
            </a:extLst>
          </p:cNvPr>
          <p:cNvSpPr/>
          <p:nvPr/>
        </p:nvSpPr>
        <p:spPr>
          <a:xfrm>
            <a:off x="4576341" y="5394714"/>
            <a:ext cx="4286801" cy="1077218"/>
          </a:xfrm>
          <a:prstGeom prst="rect">
            <a:avLst/>
          </a:prstGeom>
          <a:solidFill>
            <a:schemeClr val="accent5">
              <a:lumMod val="20000"/>
              <a:lumOff val="80000"/>
            </a:schemeClr>
          </a:solidFill>
          <a:ln>
            <a:solidFill>
              <a:schemeClr val="tx1"/>
            </a:solidFill>
          </a:ln>
        </p:spPr>
        <p:txBody>
          <a:bodyPr wrap="square">
            <a:spAutoFit/>
          </a:bodyPr>
          <a:lstStyle/>
          <a:p>
            <a:r>
              <a:rPr lang="en-US" sz="800" b="1" dirty="0">
                <a:latin typeface="Cambria" panose="02040503050406030204" pitchFamily="18" charset="0"/>
              </a:rPr>
              <a:t>Other Charges </a:t>
            </a:r>
            <a:r>
              <a:rPr lang="en-US" sz="800" dirty="0">
                <a:latin typeface="Cambria" panose="02040503050406030204" pitchFamily="18" charset="0"/>
              </a:rPr>
              <a:t>positions are authorized under R.S. 39:2(5)(b) …</a:t>
            </a:r>
          </a:p>
          <a:p>
            <a:endParaRPr lang="en-US" sz="800" dirty="0">
              <a:latin typeface="Cambria" panose="02040503050406030204" pitchFamily="18" charset="0"/>
            </a:endParaRPr>
          </a:p>
          <a:p>
            <a:r>
              <a:rPr lang="en-US" sz="800" dirty="0">
                <a:latin typeface="Cambria" panose="02040503050406030204" pitchFamily="18" charset="0"/>
              </a:rPr>
              <a:t>(5)(b) "Authorized other charges positions" means the number of positions in an appropriation bill to be funded by the other charges continuing category of the accounting system for the state. The number may be adjusted during a fiscal year in accordance with law.</a:t>
            </a:r>
          </a:p>
          <a:p>
            <a:pPr marL="171450" indent="-171450">
              <a:buFont typeface="Arial" panose="020B0604020202020204" pitchFamily="34" charset="0"/>
              <a:buChar char="•"/>
            </a:pPr>
            <a:r>
              <a:rPr lang="en-US" sz="800" dirty="0">
                <a:latin typeface="Cambria" panose="02040503050406030204" pitchFamily="18" charset="0"/>
              </a:rPr>
              <a:t>[Act 377 of 2013 by Rep. Burrell]</a:t>
            </a:r>
          </a:p>
          <a:p>
            <a:pPr marL="171450" indent="-171450">
              <a:buFont typeface="Arial" panose="020B0604020202020204" pitchFamily="34" charset="0"/>
              <a:buChar char="•"/>
            </a:pPr>
            <a:r>
              <a:rPr lang="en-US" sz="800" dirty="0">
                <a:latin typeface="Cambria" panose="02040503050406030204" pitchFamily="18" charset="0"/>
              </a:rPr>
              <a:t>Positions coded in the Other Charges expenditure category</a:t>
            </a:r>
          </a:p>
          <a:p>
            <a:pPr marL="171450" indent="-171450">
              <a:buFont typeface="Arial" panose="020B0604020202020204" pitchFamily="34" charset="0"/>
              <a:buChar char="•"/>
            </a:pPr>
            <a:r>
              <a:rPr lang="en-US" sz="800" dirty="0">
                <a:latin typeface="Cambria" panose="02040503050406030204" pitchFamily="18" charset="0"/>
              </a:rPr>
              <a:t>These positions are usually associated with federal grants</a:t>
            </a:r>
          </a:p>
        </p:txBody>
      </p:sp>
      <p:sp>
        <p:nvSpPr>
          <p:cNvPr id="14" name="Rectangle 13">
            <a:extLst>
              <a:ext uri="{FF2B5EF4-FFF2-40B4-BE49-F238E27FC236}">
                <a16:creationId xmlns:a16="http://schemas.microsoft.com/office/drawing/2014/main" id="{924A06EA-F021-AE46-BD5C-309DDBADD8D2}"/>
              </a:ext>
            </a:extLst>
          </p:cNvPr>
          <p:cNvSpPr/>
          <p:nvPr/>
        </p:nvSpPr>
        <p:spPr>
          <a:xfrm>
            <a:off x="4576341" y="4753122"/>
            <a:ext cx="4286801" cy="584775"/>
          </a:xfrm>
          <a:prstGeom prst="rect">
            <a:avLst/>
          </a:prstGeom>
          <a:solidFill>
            <a:schemeClr val="accent5">
              <a:lumMod val="20000"/>
              <a:lumOff val="80000"/>
            </a:schemeClr>
          </a:solidFill>
          <a:ln>
            <a:solidFill>
              <a:schemeClr val="tx1"/>
            </a:solidFill>
          </a:ln>
        </p:spPr>
        <p:txBody>
          <a:bodyPr wrap="square">
            <a:spAutoFit/>
          </a:bodyPr>
          <a:lstStyle/>
          <a:p>
            <a:pPr algn="ctr"/>
            <a:r>
              <a:rPr lang="en-US" sz="800" b="1" dirty="0">
                <a:latin typeface="Cambria" panose="02040503050406030204" pitchFamily="18" charset="0"/>
              </a:rPr>
              <a:t>Authorized Positions </a:t>
            </a:r>
            <a:r>
              <a:rPr lang="en-US" sz="800" dirty="0">
                <a:latin typeface="Cambria" panose="02040503050406030204" pitchFamily="18" charset="0"/>
              </a:rPr>
              <a:t>are those referred to in the Table of Organization (or T.O.) for each department. This count includes only those positions paid for from the Salaries expenditure category for the organization units and agencies include in each department’s appropriation. This excludes positions paid for from other expenditure categories, such as wages or per diem.</a:t>
            </a:r>
          </a:p>
        </p:txBody>
      </p:sp>
    </p:spTree>
    <p:extLst>
      <p:ext uri="{BB962C8B-B14F-4D97-AF65-F5344CB8AC3E}">
        <p14:creationId xmlns:p14="http://schemas.microsoft.com/office/powerpoint/2010/main" val="2384027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5523" y="121548"/>
            <a:ext cx="8870317" cy="6614903"/>
            <a:chOff x="145523" y="119068"/>
            <a:chExt cx="8870317" cy="6614903"/>
          </a:xfrm>
        </p:grpSpPr>
        <p:grpSp>
          <p:nvGrpSpPr>
            <p:cNvPr id="9" name="Group 8"/>
            <p:cNvGrpSpPr/>
            <p:nvPr/>
          </p:nvGrpSpPr>
          <p:grpSpPr>
            <a:xfrm>
              <a:off x="145523" y="119068"/>
              <a:ext cx="8870317" cy="6614903"/>
              <a:chOff x="145523" y="119068"/>
              <a:chExt cx="8870317" cy="6614903"/>
            </a:xfrm>
          </p:grpSpPr>
          <p:sp>
            <p:nvSpPr>
              <p:cNvPr id="10" name="Rectangle 9"/>
              <p:cNvSpPr/>
              <p:nvPr/>
            </p:nvSpPr>
            <p:spPr>
              <a:xfrm>
                <a:off x="145523" y="121700"/>
                <a:ext cx="8870316" cy="855743"/>
              </a:xfrm>
              <a:prstGeom prst="rect">
                <a:avLst/>
              </a:prstGeom>
              <a:solidFill>
                <a:srgbClr val="212935"/>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11" name="Rectangle 10"/>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3" name="Picture 12" descr="BraidedSeal.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21" y="150292"/>
              <a:ext cx="773715" cy="789834"/>
            </a:xfrm>
            <a:prstGeom prst="rect">
              <a:avLst/>
            </a:prstGeom>
            <a:solidFill>
              <a:srgbClr val="212935"/>
            </a:solidFill>
            <a:ln>
              <a:noFill/>
            </a:ln>
          </p:spPr>
        </p:pic>
      </p:grpSp>
      <p:sp>
        <p:nvSpPr>
          <p:cNvPr id="7" name="Rectangle 6"/>
          <p:cNvSpPr/>
          <p:nvPr/>
        </p:nvSpPr>
        <p:spPr>
          <a:xfrm>
            <a:off x="2702103" y="213497"/>
            <a:ext cx="5024063" cy="677108"/>
          </a:xfrm>
          <a:prstGeom prst="rect">
            <a:avLst/>
          </a:prstGeom>
        </p:spPr>
        <p:txBody>
          <a:bodyPr wrap="square">
            <a:spAutoFit/>
          </a:bodyPr>
          <a:lstStyle/>
          <a:p>
            <a:pPr algn="ctr"/>
            <a:r>
              <a:rPr lang="en-US" sz="2400" dirty="0">
                <a:solidFill>
                  <a:srgbClr val="FFFFCC"/>
                </a:solidFill>
                <a:latin typeface="Cambria"/>
                <a:cs typeface="Cambria"/>
              </a:rPr>
              <a:t>Louisiana State Racing Commission</a:t>
            </a:r>
          </a:p>
          <a:p>
            <a:pPr algn="ctr"/>
            <a:r>
              <a:rPr lang="en-US" sz="1400" dirty="0">
                <a:solidFill>
                  <a:srgbClr val="FFFFCC"/>
                </a:solidFill>
                <a:latin typeface="Cambria"/>
                <a:cs typeface="Cambria"/>
              </a:rPr>
              <a:t>Related Employment Information</a:t>
            </a:r>
          </a:p>
        </p:txBody>
      </p:sp>
      <p:sp>
        <p:nvSpPr>
          <p:cNvPr id="8" name="Slide Number Placeholder 1"/>
          <p:cNvSpPr txBox="1">
            <a:spLocks/>
          </p:cNvSpPr>
          <p:nvPr/>
        </p:nvSpPr>
        <p:spPr>
          <a:xfrm>
            <a:off x="8601143" y="6490951"/>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smtClean="0">
                <a:solidFill>
                  <a:srgbClr val="4F81BD"/>
                </a:solidFill>
                <a:latin typeface="Bernard MT Condensed"/>
                <a:cs typeface="Bernard MT Condensed"/>
              </a:rPr>
              <a:pPr/>
              <a:t>11</a:t>
            </a:fld>
            <a:endParaRPr lang="en-US" sz="1000" i="1" dirty="0">
              <a:solidFill>
                <a:srgbClr val="4F81BD"/>
              </a:solidFill>
              <a:latin typeface="Bernard MT Condensed"/>
              <a:cs typeface="Bernard MT Condensed"/>
            </a:endParaRPr>
          </a:p>
        </p:txBody>
      </p:sp>
      <p:graphicFrame>
        <p:nvGraphicFramePr>
          <p:cNvPr id="5" name="Table 4"/>
          <p:cNvGraphicFramePr>
            <a:graphicFrameLocks noGrp="1"/>
          </p:cNvGraphicFramePr>
          <p:nvPr>
            <p:extLst>
              <p:ext uri="{D42A27DB-BD31-4B8C-83A1-F6EECF244321}">
                <p14:modId xmlns:p14="http://schemas.microsoft.com/office/powerpoint/2010/main" val="2770523349"/>
              </p:ext>
            </p:extLst>
          </p:nvPr>
        </p:nvGraphicFramePr>
        <p:xfrm>
          <a:off x="550104" y="1848732"/>
          <a:ext cx="5244324" cy="1969224"/>
        </p:xfrm>
        <a:graphic>
          <a:graphicData uri="http://schemas.openxmlformats.org/drawingml/2006/table">
            <a:tbl>
              <a:tblPr firstRow="1" bandRow="1">
                <a:tableStyleId>{5C22544A-7EE6-4342-B048-85BDC9FD1C3A}</a:tableStyleId>
              </a:tblPr>
              <a:tblGrid>
                <a:gridCol w="1132400">
                  <a:extLst>
                    <a:ext uri="{9D8B030D-6E8A-4147-A177-3AD203B41FA5}">
                      <a16:colId xmlns:a16="http://schemas.microsoft.com/office/drawing/2014/main" val="784179249"/>
                    </a:ext>
                  </a:extLst>
                </a:gridCol>
                <a:gridCol w="1027981">
                  <a:extLst>
                    <a:ext uri="{9D8B030D-6E8A-4147-A177-3AD203B41FA5}">
                      <a16:colId xmlns:a16="http://schemas.microsoft.com/office/drawing/2014/main" val="2299740999"/>
                    </a:ext>
                  </a:extLst>
                </a:gridCol>
                <a:gridCol w="1027981">
                  <a:extLst>
                    <a:ext uri="{9D8B030D-6E8A-4147-A177-3AD203B41FA5}">
                      <a16:colId xmlns:a16="http://schemas.microsoft.com/office/drawing/2014/main" val="3173344423"/>
                    </a:ext>
                  </a:extLst>
                </a:gridCol>
                <a:gridCol w="970481">
                  <a:extLst>
                    <a:ext uri="{9D8B030D-6E8A-4147-A177-3AD203B41FA5}">
                      <a16:colId xmlns:a16="http://schemas.microsoft.com/office/drawing/2014/main" val="2744583258"/>
                    </a:ext>
                  </a:extLst>
                </a:gridCol>
                <a:gridCol w="1085481">
                  <a:extLst>
                    <a:ext uri="{9D8B030D-6E8A-4147-A177-3AD203B41FA5}">
                      <a16:colId xmlns:a16="http://schemas.microsoft.com/office/drawing/2014/main" val="104981444"/>
                    </a:ext>
                  </a:extLst>
                </a:gridCol>
              </a:tblGrid>
              <a:tr h="464102">
                <a:tc>
                  <a:txBody>
                    <a:bodyPr/>
                    <a:lstStyle/>
                    <a:p>
                      <a:pPr algn="ctr"/>
                      <a:r>
                        <a:rPr lang="en-US" sz="1000" dirty="0">
                          <a:solidFill>
                            <a:schemeClr val="bg1"/>
                          </a:solidFill>
                          <a:latin typeface="Cambria" panose="02040503050406030204" pitchFamily="18" charset="0"/>
                          <a:ea typeface="Cambria" panose="02040503050406030204" pitchFamily="18" charset="0"/>
                        </a:rPr>
                        <a:t>Personal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1000" dirty="0">
                          <a:solidFill>
                            <a:schemeClr val="bg1"/>
                          </a:solidFill>
                          <a:latin typeface="Cambria" panose="02040503050406030204" pitchFamily="18" charset="0"/>
                          <a:ea typeface="Cambria" panose="02040503050406030204" pitchFamily="18" charset="0"/>
                        </a:rPr>
                        <a:t>2020 </a:t>
                      </a:r>
                    </a:p>
                    <a:p>
                      <a:pPr algn="ctr"/>
                      <a:r>
                        <a:rPr lang="en-US" sz="1000" dirty="0">
                          <a:solidFill>
                            <a:schemeClr val="bg1"/>
                          </a:solidFill>
                          <a:latin typeface="Cambria" panose="02040503050406030204" pitchFamily="18" charset="0"/>
                          <a:ea typeface="Cambria" panose="02040503050406030204" pitchFamily="18" charset="0"/>
                        </a:rPr>
                        <a:t>Actual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1000" dirty="0">
                          <a:solidFill>
                            <a:schemeClr val="bg1"/>
                          </a:solidFill>
                          <a:latin typeface="Cambria" panose="02040503050406030204" pitchFamily="18" charset="0"/>
                          <a:ea typeface="Cambria" panose="02040503050406030204" pitchFamily="18" charset="0"/>
                        </a:rPr>
                        <a:t>2021 </a:t>
                      </a:r>
                    </a:p>
                    <a:p>
                      <a:pPr algn="ctr"/>
                      <a:r>
                        <a:rPr lang="en-US" sz="1000" dirty="0">
                          <a:solidFill>
                            <a:schemeClr val="bg1"/>
                          </a:solidFill>
                          <a:latin typeface="Cambria" panose="02040503050406030204" pitchFamily="18" charset="0"/>
                          <a:ea typeface="Cambria" panose="02040503050406030204" pitchFamily="18" charset="0"/>
                        </a:rPr>
                        <a:t>Actual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1000" dirty="0">
                          <a:solidFill>
                            <a:schemeClr val="bg1"/>
                          </a:solidFill>
                          <a:latin typeface="Cambria" panose="02040503050406030204" pitchFamily="18" charset="0"/>
                          <a:ea typeface="Cambria" panose="02040503050406030204" pitchFamily="18" charset="0"/>
                        </a:rPr>
                        <a:t>2022 </a:t>
                      </a:r>
                    </a:p>
                    <a:p>
                      <a:pPr algn="ctr"/>
                      <a:r>
                        <a:rPr lang="en-US" sz="1000" dirty="0">
                          <a:solidFill>
                            <a:schemeClr val="bg1"/>
                          </a:solidFill>
                          <a:latin typeface="Cambria" panose="02040503050406030204" pitchFamily="18" charset="0"/>
                          <a:ea typeface="Cambria" panose="02040503050406030204" pitchFamily="18" charset="0"/>
                        </a:rPr>
                        <a:t>Enacted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1000" dirty="0">
                          <a:solidFill>
                            <a:schemeClr val="bg1"/>
                          </a:solidFill>
                          <a:latin typeface="Cambria" panose="02040503050406030204" pitchFamily="18" charset="0"/>
                          <a:ea typeface="Cambria" panose="02040503050406030204" pitchFamily="18" charset="0"/>
                        </a:rPr>
                        <a:t>2023 Recommended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323226751"/>
                  </a:ext>
                </a:extLst>
              </a:tr>
              <a:tr h="264446">
                <a:tc>
                  <a:txBody>
                    <a:bodyPr/>
                    <a:lstStyle/>
                    <a:p>
                      <a:r>
                        <a:rPr lang="en-US" sz="1050" dirty="0">
                          <a:latin typeface="Cambria" panose="02040503050406030204" pitchFamily="18" charset="0"/>
                          <a:ea typeface="Cambria" panose="02040503050406030204" pitchFamily="18" charset="0"/>
                        </a:rPr>
                        <a:t>Salaries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a:solidFill>
                            <a:schemeClr val="tx1"/>
                          </a:solidFill>
                          <a:latin typeface="Cambria" panose="02040503050406030204" pitchFamily="18" charset="0"/>
                          <a:ea typeface="Cambria" panose="02040503050406030204" pitchFamily="18" charset="0"/>
                        </a:rPr>
                        <a:t>$2,899,711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a:solidFill>
                            <a:schemeClr val="tx1"/>
                          </a:solidFill>
                          <a:latin typeface="Cambria" panose="02040503050406030204" pitchFamily="18" charset="0"/>
                          <a:ea typeface="Cambria" panose="02040503050406030204" pitchFamily="18" charset="0"/>
                        </a:rPr>
                        <a:t>$2,810,754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a:solidFill>
                            <a:schemeClr val="tx1"/>
                          </a:solidFill>
                          <a:latin typeface="Cambria" panose="02040503050406030204" pitchFamily="18" charset="0"/>
                          <a:ea typeface="Cambria" panose="02040503050406030204" pitchFamily="18" charset="0"/>
                        </a:rPr>
                        <a:t>$3,241,753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a:solidFill>
                            <a:schemeClr val="tx1"/>
                          </a:solidFill>
                          <a:latin typeface="Cambria" panose="02040503050406030204" pitchFamily="18" charset="0"/>
                          <a:ea typeface="Cambria" panose="02040503050406030204" pitchFamily="18" charset="0"/>
                        </a:rPr>
                        <a:t>$</a:t>
                      </a:r>
                      <a:r>
                        <a:rPr lang="en-US" sz="1000" dirty="0" smtClean="0">
                          <a:solidFill>
                            <a:schemeClr val="tx1"/>
                          </a:solidFill>
                          <a:latin typeface="Cambria" panose="02040503050406030204" pitchFamily="18" charset="0"/>
                          <a:ea typeface="Cambria" panose="02040503050406030204" pitchFamily="18" charset="0"/>
                        </a:rPr>
                        <a:t>3,742,698</a:t>
                      </a:r>
                      <a:endParaRPr lang="en-US" sz="1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5709598"/>
                  </a:ext>
                </a:extLst>
              </a:tr>
              <a:tr h="346530">
                <a:tc>
                  <a:txBody>
                    <a:bodyPr/>
                    <a:lstStyle/>
                    <a:p>
                      <a:r>
                        <a:rPr lang="en-US" sz="1050" dirty="0">
                          <a:latin typeface="Cambria" panose="02040503050406030204" pitchFamily="18" charset="0"/>
                          <a:ea typeface="Cambria" panose="02040503050406030204" pitchFamily="18" charset="0"/>
                        </a:rPr>
                        <a:t>Other Compensation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a:solidFill>
                            <a:schemeClr val="tx1"/>
                          </a:solidFill>
                          <a:latin typeface="Cambria" panose="02040503050406030204" pitchFamily="18" charset="0"/>
                          <a:ea typeface="Cambria" panose="02040503050406030204" pitchFamily="18" charset="0"/>
                        </a:rPr>
                        <a:t>$101,150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a:solidFill>
                            <a:schemeClr val="tx1"/>
                          </a:solidFill>
                          <a:latin typeface="Cambria" panose="02040503050406030204" pitchFamily="18" charset="0"/>
                          <a:ea typeface="Cambria" panose="02040503050406030204" pitchFamily="18" charset="0"/>
                        </a:rPr>
                        <a:t>$58,809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a:solidFill>
                            <a:schemeClr val="tx1"/>
                          </a:solidFill>
                          <a:latin typeface="Cambria" panose="02040503050406030204" pitchFamily="18" charset="0"/>
                          <a:ea typeface="Cambria" panose="02040503050406030204" pitchFamily="18" charset="0"/>
                        </a:rPr>
                        <a:t>$77,592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a:solidFill>
                            <a:schemeClr val="tx1"/>
                          </a:solidFill>
                          <a:latin typeface="Cambria" panose="02040503050406030204" pitchFamily="18" charset="0"/>
                          <a:ea typeface="Cambria" panose="02040503050406030204" pitchFamily="18" charset="0"/>
                        </a:rPr>
                        <a:t>$77,592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2157437"/>
                  </a:ext>
                </a:extLst>
              </a:tr>
              <a:tr h="346530">
                <a:tc>
                  <a:txBody>
                    <a:bodyPr/>
                    <a:lstStyle/>
                    <a:p>
                      <a:r>
                        <a:rPr lang="en-US" sz="1050" dirty="0">
                          <a:solidFill>
                            <a:schemeClr val="tx1"/>
                          </a:solidFill>
                          <a:latin typeface="Cambria" panose="02040503050406030204" pitchFamily="18" charset="0"/>
                          <a:ea typeface="Cambria" panose="02040503050406030204" pitchFamily="18" charset="0"/>
                        </a:rPr>
                        <a:t>Related 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a:solidFill>
                            <a:schemeClr val="tx1"/>
                          </a:solidFill>
                          <a:latin typeface="Cambria" panose="02040503050406030204" pitchFamily="18" charset="0"/>
                          <a:ea typeface="Cambria" panose="02040503050406030204" pitchFamily="18" charset="0"/>
                        </a:rPr>
                        <a:t>$1,258,628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a:solidFill>
                            <a:schemeClr val="tx1"/>
                          </a:solidFill>
                          <a:latin typeface="Cambria" panose="02040503050406030204" pitchFamily="18" charset="0"/>
                          <a:ea typeface="Cambria" panose="02040503050406030204" pitchFamily="18" charset="0"/>
                        </a:rPr>
                        <a:t>$1,201,984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a:solidFill>
                            <a:schemeClr val="tx1"/>
                          </a:solidFill>
                          <a:latin typeface="Cambria" panose="02040503050406030204" pitchFamily="18" charset="0"/>
                          <a:ea typeface="Cambria" panose="02040503050406030204" pitchFamily="18" charset="0"/>
                        </a:rPr>
                        <a:t>$1,439,462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000" dirty="0">
                          <a:solidFill>
                            <a:schemeClr val="tx1"/>
                          </a:solidFill>
                          <a:latin typeface="Cambria" panose="02040503050406030204" pitchFamily="18" charset="0"/>
                          <a:ea typeface="Cambria" panose="02040503050406030204" pitchFamily="18" charset="0"/>
                        </a:rPr>
                        <a:t>$1,755,116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42898753"/>
                  </a:ext>
                </a:extLst>
              </a:tr>
              <a:tr h="482666">
                <a:tc>
                  <a:txBody>
                    <a:bodyPr/>
                    <a:lstStyle/>
                    <a:p>
                      <a:pPr algn="r"/>
                      <a:r>
                        <a:rPr lang="en-US" sz="1050" b="1" dirty="0">
                          <a:latin typeface="Cambria" panose="02040503050406030204" pitchFamily="18" charset="0"/>
                          <a:ea typeface="Cambria" panose="02040503050406030204" pitchFamily="18" charset="0"/>
                        </a:rPr>
                        <a:t>Total Personal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US" sz="1000" b="0" dirty="0">
                          <a:solidFill>
                            <a:schemeClr val="tx1"/>
                          </a:solidFill>
                          <a:latin typeface="Cambria" panose="02040503050406030204" pitchFamily="18" charset="0"/>
                          <a:ea typeface="Cambria" panose="02040503050406030204" pitchFamily="18" charset="0"/>
                        </a:rPr>
                        <a:t>$4,259,489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US" sz="1000" b="0" dirty="0">
                          <a:solidFill>
                            <a:schemeClr val="tx1"/>
                          </a:solidFill>
                          <a:latin typeface="Cambria" panose="02040503050406030204" pitchFamily="18" charset="0"/>
                          <a:ea typeface="Cambria" panose="02040503050406030204" pitchFamily="18" charset="0"/>
                        </a:rPr>
                        <a:t>$4,071,547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US" sz="1000" b="0" dirty="0">
                          <a:solidFill>
                            <a:schemeClr val="tx1"/>
                          </a:solidFill>
                          <a:latin typeface="Cambria" panose="02040503050406030204" pitchFamily="18" charset="0"/>
                          <a:ea typeface="Cambria" panose="02040503050406030204" pitchFamily="18" charset="0"/>
                        </a:rPr>
                        <a:t>$4,758,807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US" sz="1000" b="0" dirty="0">
                          <a:solidFill>
                            <a:schemeClr val="tx1"/>
                          </a:solidFill>
                          <a:latin typeface="Cambria" panose="02040503050406030204" pitchFamily="18" charset="0"/>
                          <a:ea typeface="Cambria" panose="02040503050406030204" pitchFamily="18" charset="0"/>
                        </a:rPr>
                        <a:t>$5,575,406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802896283"/>
                  </a:ext>
                </a:extLst>
              </a:tr>
            </a:tbl>
          </a:graphicData>
        </a:graphic>
      </p:graphicFrame>
      <p:graphicFrame>
        <p:nvGraphicFramePr>
          <p:cNvPr id="219" name="Table 218"/>
          <p:cNvGraphicFramePr>
            <a:graphicFrameLocks noGrp="1"/>
          </p:cNvGraphicFramePr>
          <p:nvPr>
            <p:extLst/>
          </p:nvPr>
        </p:nvGraphicFramePr>
        <p:xfrm>
          <a:off x="557778" y="3974887"/>
          <a:ext cx="5244326" cy="1615440"/>
        </p:xfrm>
        <a:graphic>
          <a:graphicData uri="http://schemas.openxmlformats.org/drawingml/2006/table">
            <a:tbl>
              <a:tblPr firstRow="1" bandRow="1">
                <a:tableStyleId>{5C22544A-7EE6-4342-B048-85BDC9FD1C3A}</a:tableStyleId>
              </a:tblPr>
              <a:tblGrid>
                <a:gridCol w="2214388">
                  <a:extLst>
                    <a:ext uri="{9D8B030D-6E8A-4147-A177-3AD203B41FA5}">
                      <a16:colId xmlns:a16="http://schemas.microsoft.com/office/drawing/2014/main" val="2509302048"/>
                    </a:ext>
                  </a:extLst>
                </a:gridCol>
                <a:gridCol w="1852096">
                  <a:extLst>
                    <a:ext uri="{9D8B030D-6E8A-4147-A177-3AD203B41FA5}">
                      <a16:colId xmlns:a16="http://schemas.microsoft.com/office/drawing/2014/main" val="4261577597"/>
                    </a:ext>
                  </a:extLst>
                </a:gridCol>
                <a:gridCol w="1177842">
                  <a:extLst>
                    <a:ext uri="{9D8B030D-6E8A-4147-A177-3AD203B41FA5}">
                      <a16:colId xmlns:a16="http://schemas.microsoft.com/office/drawing/2014/main" val="3613605964"/>
                    </a:ext>
                  </a:extLst>
                </a:gridCol>
              </a:tblGrid>
              <a:tr h="388615">
                <a:tc>
                  <a:txBody>
                    <a:bodyPr/>
                    <a:lstStyle/>
                    <a:p>
                      <a:pPr algn="ctr"/>
                      <a:r>
                        <a:rPr lang="en-US" sz="1000" dirty="0">
                          <a:solidFill>
                            <a:schemeClr val="tx1"/>
                          </a:solidFill>
                          <a:latin typeface="Cambria" panose="02040503050406030204" pitchFamily="18" charset="0"/>
                        </a:rPr>
                        <a:t>Related Benefits </a:t>
                      </a:r>
                    </a:p>
                    <a:p>
                      <a:pPr algn="ctr"/>
                      <a:r>
                        <a:rPr lang="en-US" sz="1000" dirty="0">
                          <a:solidFill>
                            <a:schemeClr val="tx1"/>
                          </a:solidFill>
                          <a:latin typeface="Cambria" panose="02040503050406030204" pitchFamily="18" charset="0"/>
                        </a:rPr>
                        <a:t>FY23 Recommended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B188"/>
                    </a:solidFill>
                  </a:tcPr>
                </a:tc>
                <a:tc>
                  <a:txBody>
                    <a:bodyPr/>
                    <a:lstStyle/>
                    <a:p>
                      <a:pPr algn="ctr"/>
                      <a:r>
                        <a:rPr lang="en-US" sz="1000" dirty="0">
                          <a:solidFill>
                            <a:schemeClr val="tx1"/>
                          </a:solidFill>
                          <a:latin typeface="Cambria" panose="02040503050406030204" pitchFamily="18" charset="0"/>
                        </a:rPr>
                        <a:t>Total 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B188"/>
                    </a:solidFill>
                  </a:tcPr>
                </a:tc>
                <a:tc>
                  <a:txBody>
                    <a:bodyPr/>
                    <a:lstStyle/>
                    <a:p>
                      <a:pPr algn="ctr"/>
                      <a:r>
                        <a:rPr lang="en-US" sz="1000" dirty="0">
                          <a:solidFill>
                            <a:schemeClr val="tx1"/>
                          </a:solidFill>
                          <a:latin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B188"/>
                    </a:solidFill>
                  </a:tcPr>
                </a:tc>
                <a:extLst>
                  <a:ext uri="{0D108BD9-81ED-4DB2-BD59-A6C34878D82A}">
                    <a16:rowId xmlns:a16="http://schemas.microsoft.com/office/drawing/2014/main" val="2591445500"/>
                  </a:ext>
                </a:extLst>
              </a:tr>
              <a:tr h="242981">
                <a:tc>
                  <a:txBody>
                    <a:bodyPr/>
                    <a:lstStyle/>
                    <a:p>
                      <a:r>
                        <a:rPr lang="en-US" sz="1000" dirty="0">
                          <a:latin typeface="Cambria" panose="02040503050406030204" pitchFamily="18" charset="0"/>
                        </a:rPr>
                        <a:t>Total Related 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00" dirty="0">
                          <a:solidFill>
                            <a:schemeClr val="tx1"/>
                          </a:solidFill>
                          <a:latin typeface="Cambria" panose="02040503050406030204" pitchFamily="18" charset="0"/>
                          <a:ea typeface="Cambria" panose="02040503050406030204" pitchFamily="18" charset="0"/>
                        </a:rPr>
                        <a:t>$1,755,116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459741523"/>
                  </a:ext>
                </a:extLst>
              </a:tr>
              <a:tr h="178424">
                <a:tc>
                  <a:txBody>
                    <a:bodyPr/>
                    <a:lstStyle/>
                    <a:p>
                      <a:r>
                        <a:rPr lang="en-US" sz="1000" dirty="0">
                          <a:latin typeface="Cambria" panose="02040503050406030204" pitchFamily="18" charset="0"/>
                        </a:rPr>
                        <a:t>UAL payments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00" dirty="0">
                          <a:effectLst/>
                          <a:latin typeface="Cambria" panose="02040503050406030204" pitchFamily="18" charset="0"/>
                        </a:rPr>
                        <a:t>$1,057,714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00" dirty="0">
                          <a:latin typeface="Cambria" panose="02040503050406030204" pitchFamily="18"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4645930"/>
                  </a:ext>
                </a:extLst>
              </a:tr>
              <a:tr h="242981">
                <a:tc>
                  <a:txBody>
                    <a:bodyPr/>
                    <a:lstStyle/>
                    <a:p>
                      <a:r>
                        <a:rPr lang="en-US" sz="1000" dirty="0">
                          <a:latin typeface="Cambria" panose="02040503050406030204" pitchFamily="18" charset="0"/>
                        </a:rPr>
                        <a:t>Retiree Health 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00" dirty="0">
                          <a:effectLst/>
                          <a:latin typeface="Cambria" panose="02040503050406030204" pitchFamily="18" charset="0"/>
                        </a:rPr>
                        <a:t>$79,613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523780902"/>
                  </a:ext>
                </a:extLst>
              </a:tr>
              <a:tr h="242981">
                <a:tc>
                  <a:txBody>
                    <a:bodyPr/>
                    <a:lstStyle/>
                    <a:p>
                      <a:r>
                        <a:rPr lang="en-US" sz="1000" dirty="0">
                          <a:latin typeface="Cambria" panose="02040503050406030204" pitchFamily="18" charset="0"/>
                        </a:rPr>
                        <a:t>Remaining 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00" dirty="0">
                          <a:effectLst/>
                          <a:latin typeface="Cambria" panose="02040503050406030204" pitchFamily="18" charset="0"/>
                        </a:rPr>
                        <a:t>$617,789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958153"/>
                  </a:ext>
                </a:extLst>
              </a:tr>
              <a:tr h="242981">
                <a:tc>
                  <a:txBody>
                    <a:bodyPr/>
                    <a:lstStyle/>
                    <a:p>
                      <a:r>
                        <a:rPr lang="en-US" sz="1000" dirty="0">
                          <a:latin typeface="Cambria" panose="02040503050406030204" pitchFamily="18" charset="0"/>
                        </a:rPr>
                        <a:t>Means of Finance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00" dirty="0">
                          <a:latin typeface="Cambria" panose="02040503050406030204" pitchFamily="18" charset="0"/>
                        </a:rPr>
                        <a:t>General Fund = 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000" dirty="0">
                          <a:latin typeface="Cambria" panose="02040503050406030204" pitchFamily="18" charset="0"/>
                        </a:rPr>
                        <a:t>Other = 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4872040"/>
                  </a:ext>
                </a:extLst>
              </a:tr>
            </a:tbl>
          </a:graphicData>
        </a:graphic>
      </p:graphicFrame>
      <p:sp>
        <p:nvSpPr>
          <p:cNvPr id="221" name="TextBox 220"/>
          <p:cNvSpPr txBox="1"/>
          <p:nvPr/>
        </p:nvSpPr>
        <p:spPr>
          <a:xfrm>
            <a:off x="6058577" y="2431970"/>
            <a:ext cx="2765245" cy="369332"/>
          </a:xfrm>
          <a:prstGeom prst="rect">
            <a:avLst/>
          </a:prstGeom>
          <a:solidFill>
            <a:srgbClr val="F0F5FA"/>
          </a:solidFill>
          <a:ln>
            <a:solidFill>
              <a:schemeClr val="tx1"/>
            </a:solidFill>
          </a:ln>
        </p:spPr>
        <p:txBody>
          <a:bodyPr wrap="square" rtlCol="0">
            <a:spAutoFit/>
          </a:bodyPr>
          <a:lstStyle/>
          <a:p>
            <a:pPr algn="ctr"/>
            <a:r>
              <a:rPr lang="en-US" sz="900" i="1" dirty="0">
                <a:latin typeface="Cambria" panose="02040503050406030204" pitchFamily="18" charset="0"/>
              </a:rPr>
              <a:t>Examples of Other Compensation include pay for WAE employees, part-time employees, student workers, etc.</a:t>
            </a:r>
          </a:p>
        </p:txBody>
      </p:sp>
      <p:sp>
        <p:nvSpPr>
          <p:cNvPr id="3" name="TextBox 2">
            <a:extLst>
              <a:ext uri="{FF2B5EF4-FFF2-40B4-BE49-F238E27FC236}">
                <a16:creationId xmlns:a16="http://schemas.microsoft.com/office/drawing/2014/main" id="{592AA37A-F46B-324D-9BB1-8A0CDBFECC0F}"/>
              </a:ext>
            </a:extLst>
          </p:cNvPr>
          <p:cNvSpPr txBox="1"/>
          <p:nvPr/>
        </p:nvSpPr>
        <p:spPr>
          <a:xfrm>
            <a:off x="550104" y="5747259"/>
            <a:ext cx="3272931" cy="784830"/>
          </a:xfrm>
          <a:prstGeom prst="rect">
            <a:avLst/>
          </a:prstGeom>
          <a:solidFill>
            <a:schemeClr val="bg2"/>
          </a:solidFill>
          <a:ln>
            <a:solidFill>
              <a:schemeClr val="tx1"/>
            </a:solidFill>
          </a:ln>
        </p:spPr>
        <p:txBody>
          <a:bodyPr wrap="square" rtlCol="0">
            <a:spAutoFit/>
          </a:bodyPr>
          <a:lstStyle/>
          <a:p>
            <a:pPr algn="just"/>
            <a:r>
              <a:rPr lang="en-US" sz="900" i="1" dirty="0">
                <a:latin typeface="Cambria" panose="02040503050406030204" pitchFamily="18" charset="0"/>
              </a:rPr>
              <a:t>* Remaining Benefits include employer contribution to authorized positions’ retirement, health, Medicare, FICA, Emoluments etc. The authorized positions include authorized T.O. positions and authorized other charges positions, both filled and vacant.</a:t>
            </a:r>
          </a:p>
        </p:txBody>
      </p:sp>
      <p:sp>
        <p:nvSpPr>
          <p:cNvPr id="17" name="TextBox 16">
            <a:extLst>
              <a:ext uri="{FF2B5EF4-FFF2-40B4-BE49-F238E27FC236}">
                <a16:creationId xmlns:a16="http://schemas.microsoft.com/office/drawing/2014/main" id="{9F13918C-ED71-D647-8121-6A490B03B3E1}"/>
              </a:ext>
            </a:extLst>
          </p:cNvPr>
          <p:cNvSpPr txBox="1"/>
          <p:nvPr/>
        </p:nvSpPr>
        <p:spPr>
          <a:xfrm>
            <a:off x="4149732" y="5939619"/>
            <a:ext cx="1652372" cy="400110"/>
          </a:xfrm>
          <a:prstGeom prst="rect">
            <a:avLst/>
          </a:prstGeom>
          <a:solidFill>
            <a:srgbClr val="FFF2CC"/>
          </a:solidFill>
          <a:ln w="12700">
            <a:solidFill>
              <a:schemeClr val="tx1"/>
            </a:solidFill>
          </a:ln>
        </p:spPr>
        <p:txBody>
          <a:bodyPr wrap="square" rtlCol="0">
            <a:spAutoFit/>
          </a:bodyPr>
          <a:lstStyle/>
          <a:p>
            <a:pPr algn="ctr"/>
            <a:r>
              <a:rPr lang="en-US" sz="1000" dirty="0">
                <a:latin typeface="Cambria" panose="02040503050406030204" pitchFamily="18" charset="0"/>
              </a:rPr>
              <a:t>Other Charges Benefits</a:t>
            </a:r>
          </a:p>
          <a:p>
            <a:pPr algn="ctr"/>
            <a:r>
              <a:rPr lang="en-US" sz="1000" dirty="0">
                <a:latin typeface="Cambria" panose="02040503050406030204" pitchFamily="18" charset="0"/>
              </a:rPr>
              <a:t>$0</a:t>
            </a:r>
          </a:p>
        </p:txBody>
      </p:sp>
      <p:sp>
        <p:nvSpPr>
          <p:cNvPr id="4" name="TextBox 3">
            <a:extLst>
              <a:ext uri="{FF2B5EF4-FFF2-40B4-BE49-F238E27FC236}">
                <a16:creationId xmlns:a16="http://schemas.microsoft.com/office/drawing/2014/main" id="{870310CA-3171-CA43-B0A6-C4BA2B49502A}"/>
              </a:ext>
            </a:extLst>
          </p:cNvPr>
          <p:cNvSpPr txBox="1"/>
          <p:nvPr/>
        </p:nvSpPr>
        <p:spPr>
          <a:xfrm>
            <a:off x="6058577" y="1844691"/>
            <a:ext cx="2765245" cy="261610"/>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1100" dirty="0">
                <a:latin typeface="Cambria" panose="02040503050406030204" pitchFamily="18" charset="0"/>
              </a:rPr>
              <a:t>Average T.O Salary = $36,435</a:t>
            </a:r>
          </a:p>
        </p:txBody>
      </p:sp>
      <p:graphicFrame>
        <p:nvGraphicFramePr>
          <p:cNvPr id="15" name="Table 14">
            <a:extLst>
              <a:ext uri="{FF2B5EF4-FFF2-40B4-BE49-F238E27FC236}">
                <a16:creationId xmlns:a16="http://schemas.microsoft.com/office/drawing/2014/main" id="{69B8201F-63C0-2D47-9889-A2E2E0D0CDFC}"/>
              </a:ext>
            </a:extLst>
          </p:cNvPr>
          <p:cNvGraphicFramePr>
            <a:graphicFrameLocks noGrp="1"/>
          </p:cNvGraphicFramePr>
          <p:nvPr>
            <p:extLst/>
          </p:nvPr>
        </p:nvGraphicFramePr>
        <p:xfrm>
          <a:off x="6102272" y="3126972"/>
          <a:ext cx="2677854" cy="3212757"/>
        </p:xfrm>
        <a:graphic>
          <a:graphicData uri="http://schemas.openxmlformats.org/drawingml/2006/table">
            <a:tbl>
              <a:tblPr firstRow="1" bandRow="1">
                <a:tableStyleId>{5C22544A-7EE6-4342-B048-85BDC9FD1C3A}</a:tableStyleId>
              </a:tblPr>
              <a:tblGrid>
                <a:gridCol w="1393821">
                  <a:extLst>
                    <a:ext uri="{9D8B030D-6E8A-4147-A177-3AD203B41FA5}">
                      <a16:colId xmlns:a16="http://schemas.microsoft.com/office/drawing/2014/main" val="3574661959"/>
                    </a:ext>
                  </a:extLst>
                </a:gridCol>
                <a:gridCol w="783371">
                  <a:extLst>
                    <a:ext uri="{9D8B030D-6E8A-4147-A177-3AD203B41FA5}">
                      <a16:colId xmlns:a16="http://schemas.microsoft.com/office/drawing/2014/main" val="2515516826"/>
                    </a:ext>
                  </a:extLst>
                </a:gridCol>
                <a:gridCol w="500662">
                  <a:extLst>
                    <a:ext uri="{9D8B030D-6E8A-4147-A177-3AD203B41FA5}">
                      <a16:colId xmlns:a16="http://schemas.microsoft.com/office/drawing/2014/main" val="2301143269"/>
                    </a:ext>
                  </a:extLst>
                </a:gridCol>
              </a:tblGrid>
              <a:tr h="332586">
                <a:tc>
                  <a:txBody>
                    <a:bodyPr/>
                    <a:lstStyle/>
                    <a:p>
                      <a:pPr algn="ctr"/>
                      <a:r>
                        <a:rPr lang="en-US" sz="900" dirty="0">
                          <a:latin typeface="Cambria" panose="02040503050406030204" pitchFamily="18" charset="0"/>
                        </a:rPr>
                        <a:t>Department Demographics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900" dirty="0">
                          <a:latin typeface="Cambria" panose="02040503050406030204" pitchFamily="18" charset="0"/>
                        </a:rPr>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US" sz="900" dirty="0">
                          <a:latin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val="972310594"/>
                  </a:ext>
                </a:extLst>
              </a:tr>
              <a:tr h="203247">
                <a:tc>
                  <a:txBody>
                    <a:bodyPr/>
                    <a:lstStyle/>
                    <a:p>
                      <a:pPr algn="ctr"/>
                      <a:r>
                        <a:rPr lang="en-US" sz="900" b="1" dirty="0">
                          <a:latin typeface="Cambria" panose="02040503050406030204" pitchFamily="18" charset="0"/>
                        </a:rPr>
                        <a:t>Gender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tc>
                  <a:txBody>
                    <a:bodyPr/>
                    <a:lstStyle/>
                    <a:p>
                      <a:pPr algn="ct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568399"/>
                  </a:ext>
                </a:extLst>
              </a:tr>
              <a:tr h="203247">
                <a:tc>
                  <a:txBody>
                    <a:bodyPr/>
                    <a:lstStyle/>
                    <a:p>
                      <a:pPr algn="r"/>
                      <a:r>
                        <a:rPr lang="en-US" sz="900" dirty="0">
                          <a:latin typeface="Cambria" panose="02040503050406030204" pitchFamily="18" charset="0"/>
                        </a:rPr>
                        <a:t>Female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tc>
                  <a:txBody>
                    <a:bodyPr/>
                    <a:lstStyle/>
                    <a:p>
                      <a:pPr algn="ctr"/>
                      <a:r>
                        <a:rPr lang="en-US" sz="1000" dirty="0">
                          <a:latin typeface="Cambria" panose="02040503050406030204" pitchFamily="18"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latin typeface="Cambria" panose="02040503050406030204" pitchFamily="18" charset="0"/>
                        </a:rPr>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2795621"/>
                  </a:ext>
                </a:extLst>
              </a:tr>
              <a:tr h="203247">
                <a:tc>
                  <a:txBody>
                    <a:bodyPr/>
                    <a:lstStyle/>
                    <a:p>
                      <a:pPr algn="r"/>
                      <a:r>
                        <a:rPr lang="en-US" sz="900" dirty="0">
                          <a:latin typeface="Cambria" panose="02040503050406030204" pitchFamily="18" charset="0"/>
                        </a:rPr>
                        <a:t>Male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tc>
                  <a:txBody>
                    <a:bodyPr/>
                    <a:lstStyle/>
                    <a:p>
                      <a:pPr algn="ctr"/>
                      <a:r>
                        <a:rPr lang="en-US" sz="1000" dirty="0">
                          <a:latin typeface="Cambria" panose="02040503050406030204" pitchFamily="18" charset="0"/>
                        </a:rPr>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latin typeface="Cambria" panose="02040503050406030204" pitchFamily="18"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4704832"/>
                  </a:ext>
                </a:extLst>
              </a:tr>
              <a:tr h="203247">
                <a:tc>
                  <a:txBody>
                    <a:bodyPr/>
                    <a:lstStyle/>
                    <a:p>
                      <a:pPr algn="ctr"/>
                      <a:r>
                        <a:rPr lang="en-US" sz="900" b="1" dirty="0">
                          <a:latin typeface="Cambria" panose="02040503050406030204" pitchFamily="18" charset="0"/>
                        </a:rPr>
                        <a:t>Race/Ethnicity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tc>
                  <a:txBody>
                    <a:bodyPr/>
                    <a:lstStyle/>
                    <a:p>
                      <a:pPr algn="ct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000"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3766996"/>
                  </a:ext>
                </a:extLst>
              </a:tr>
              <a:tr h="203247">
                <a:tc>
                  <a:txBody>
                    <a:bodyPr/>
                    <a:lstStyle/>
                    <a:p>
                      <a:pPr algn="r"/>
                      <a:r>
                        <a:rPr lang="en-US" sz="900" dirty="0">
                          <a:latin typeface="Cambria" panose="02040503050406030204" pitchFamily="18" charset="0"/>
                        </a:rPr>
                        <a:t>White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tc>
                  <a:txBody>
                    <a:bodyPr/>
                    <a:lstStyle/>
                    <a:p>
                      <a:pPr algn="ctr"/>
                      <a:r>
                        <a:rPr lang="en-US" sz="1000" dirty="0">
                          <a:latin typeface="Cambria" panose="02040503050406030204" pitchFamily="18"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latin typeface="Cambria" panose="02040503050406030204" pitchFamily="18"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9564752"/>
                  </a:ext>
                </a:extLst>
              </a:tr>
              <a:tr h="203247">
                <a:tc>
                  <a:txBody>
                    <a:bodyPr/>
                    <a:lstStyle/>
                    <a:p>
                      <a:pPr algn="r"/>
                      <a:r>
                        <a:rPr lang="en-US" sz="900" dirty="0">
                          <a:latin typeface="Cambria" panose="02040503050406030204" pitchFamily="18" charset="0"/>
                        </a:rPr>
                        <a:t>Black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tc>
                  <a:txBody>
                    <a:bodyPr/>
                    <a:lstStyle/>
                    <a:p>
                      <a:pPr algn="ctr"/>
                      <a:r>
                        <a:rPr lang="en-US" sz="1000" dirty="0">
                          <a:latin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latin typeface="Cambria" panose="02040503050406030204" pitchFamily="18"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2256015"/>
                  </a:ext>
                </a:extLst>
              </a:tr>
              <a:tr h="203247">
                <a:tc>
                  <a:txBody>
                    <a:bodyPr/>
                    <a:lstStyle/>
                    <a:p>
                      <a:pPr algn="r"/>
                      <a:r>
                        <a:rPr lang="en-US" sz="900" dirty="0">
                          <a:latin typeface="Cambria" panose="02040503050406030204" pitchFamily="18" charset="0"/>
                        </a:rPr>
                        <a:t>Asian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tc>
                  <a:txBody>
                    <a:bodyPr/>
                    <a:lstStyle/>
                    <a:p>
                      <a:pPr algn="ctr"/>
                      <a:r>
                        <a:rPr lang="en-US" sz="1000" dirty="0">
                          <a:latin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latin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0227280"/>
                  </a:ext>
                </a:extLst>
              </a:tr>
              <a:tr h="203247">
                <a:tc>
                  <a:txBody>
                    <a:bodyPr/>
                    <a:lstStyle/>
                    <a:p>
                      <a:pPr algn="r"/>
                      <a:r>
                        <a:rPr lang="en-US" sz="900" dirty="0">
                          <a:latin typeface="Cambria" panose="02040503050406030204" pitchFamily="18" charset="0"/>
                        </a:rPr>
                        <a:t>Indian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tc>
                  <a:txBody>
                    <a:bodyPr/>
                    <a:lstStyle/>
                    <a:p>
                      <a:pPr algn="ctr"/>
                      <a:r>
                        <a:rPr lang="en-US" sz="1000" dirty="0">
                          <a:latin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latin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4016990"/>
                  </a:ext>
                </a:extLst>
              </a:tr>
              <a:tr h="203247">
                <a:tc>
                  <a:txBody>
                    <a:bodyPr/>
                    <a:lstStyle/>
                    <a:p>
                      <a:pPr algn="r"/>
                      <a:r>
                        <a:rPr lang="en-US" sz="900" dirty="0">
                          <a:latin typeface="Cambria" panose="02040503050406030204" pitchFamily="18" charset="0"/>
                        </a:rPr>
                        <a:t>Hawaiian/Pacific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tc>
                  <a:txBody>
                    <a:bodyPr/>
                    <a:lstStyle/>
                    <a:p>
                      <a:pPr algn="ctr"/>
                      <a:r>
                        <a:rPr lang="en-US" sz="1000" dirty="0">
                          <a:latin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latin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4245174"/>
                  </a:ext>
                </a:extLst>
              </a:tr>
              <a:tr h="203247">
                <a:tc>
                  <a:txBody>
                    <a:bodyPr/>
                    <a:lstStyle/>
                    <a:p>
                      <a:pPr algn="r"/>
                      <a:r>
                        <a:rPr lang="en-US" sz="900" dirty="0">
                          <a:latin typeface="Cambria" panose="02040503050406030204" pitchFamily="18" charset="0"/>
                        </a:rPr>
                        <a:t>Declined to State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tc>
                  <a:txBody>
                    <a:bodyPr/>
                    <a:lstStyle/>
                    <a:p>
                      <a:pPr algn="ctr"/>
                      <a:r>
                        <a:rPr lang="en-US" sz="1000" dirty="0">
                          <a:latin typeface="Cambria" panose="020405030504060302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latin typeface="Cambria" panose="020405030504060302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8234299"/>
                  </a:ext>
                </a:extLst>
              </a:tr>
              <a:tr h="408597">
                <a:tc>
                  <a:txBody>
                    <a:bodyPr/>
                    <a:lstStyle/>
                    <a:p>
                      <a:pPr algn="r"/>
                      <a:r>
                        <a:rPr lang="en-US" sz="900" b="1" dirty="0">
                          <a:latin typeface="Cambria" panose="02040503050406030204" pitchFamily="18" charset="0"/>
                        </a:rPr>
                        <a:t>Currently in DROP or Eligible to Retire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BFD"/>
                    </a:solidFill>
                  </a:tcPr>
                </a:tc>
                <a:tc>
                  <a:txBody>
                    <a:bodyPr/>
                    <a:lstStyle/>
                    <a:p>
                      <a:pPr algn="ctr"/>
                      <a:r>
                        <a:rPr lang="en-US" sz="1000" dirty="0">
                          <a:latin typeface="Cambria" panose="02040503050406030204" pitchFamily="18"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latin typeface="Cambria" panose="02040503050406030204" pitchFamily="18" charset="0"/>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8153641"/>
                  </a:ext>
                </a:extLst>
              </a:tr>
            </a:tbl>
          </a:graphicData>
        </a:graphic>
      </p:graphicFrame>
      <p:sp>
        <p:nvSpPr>
          <p:cNvPr id="6" name="TextBox 5">
            <a:extLst>
              <a:ext uri="{FF2B5EF4-FFF2-40B4-BE49-F238E27FC236}">
                <a16:creationId xmlns:a16="http://schemas.microsoft.com/office/drawing/2014/main" id="{F0766284-0B1B-1349-A767-EB5998F01234}"/>
              </a:ext>
            </a:extLst>
          </p:cNvPr>
          <p:cNvSpPr txBox="1"/>
          <p:nvPr/>
        </p:nvSpPr>
        <p:spPr>
          <a:xfrm>
            <a:off x="984571" y="1021595"/>
            <a:ext cx="7192219" cy="646331"/>
          </a:xfrm>
          <a:prstGeom prst="rect">
            <a:avLst/>
          </a:prstGeom>
          <a:noFill/>
        </p:spPr>
        <p:txBody>
          <a:bodyPr wrap="square" rtlCol="0">
            <a:spAutoFit/>
          </a:bodyPr>
          <a:lstStyle/>
          <a:p>
            <a:pPr algn="ctr"/>
            <a:r>
              <a:rPr lang="en-US" sz="1200" dirty="0">
                <a:latin typeface="Cambria" panose="02040503050406030204" pitchFamily="18" charset="0"/>
              </a:rPr>
              <a:t>Salaries and Related Benefits for the 89 Authorized Positions are listed below in Chart 1.  </a:t>
            </a:r>
          </a:p>
          <a:p>
            <a:pPr algn="ctr"/>
            <a:r>
              <a:rPr lang="en-US" sz="1200" dirty="0">
                <a:latin typeface="Cambria" panose="02040503050406030204" pitchFamily="18" charset="0"/>
              </a:rPr>
              <a:t>In Chart 2, benefits are broken out to show the portion paid for active versus retired employees.  </a:t>
            </a:r>
          </a:p>
          <a:p>
            <a:pPr algn="ctr"/>
            <a:r>
              <a:rPr lang="en-US" sz="1200" dirty="0">
                <a:latin typeface="Cambria" panose="02040503050406030204" pitchFamily="18" charset="0"/>
              </a:rPr>
              <a:t>This is where payments for the Unfunded Accrued Liability (UAL) can be found.</a:t>
            </a:r>
          </a:p>
        </p:txBody>
      </p:sp>
      <p:sp>
        <p:nvSpPr>
          <p:cNvPr id="12" name="TextBox 11">
            <a:extLst>
              <a:ext uri="{FF2B5EF4-FFF2-40B4-BE49-F238E27FC236}">
                <a16:creationId xmlns:a16="http://schemas.microsoft.com/office/drawing/2014/main" id="{1FBE8372-FFD7-5E45-A5BD-8394E0624871}"/>
              </a:ext>
            </a:extLst>
          </p:cNvPr>
          <p:cNvSpPr txBox="1"/>
          <p:nvPr/>
        </p:nvSpPr>
        <p:spPr>
          <a:xfrm>
            <a:off x="168116" y="1848732"/>
            <a:ext cx="359394" cy="369332"/>
          </a:xfrm>
          <a:prstGeom prst="rect">
            <a:avLst/>
          </a:prstGeom>
          <a:noFill/>
        </p:spPr>
        <p:txBody>
          <a:bodyPr wrap="none" rtlCol="0">
            <a:spAutoFit/>
          </a:bodyPr>
          <a:lstStyle/>
          <a:p>
            <a:r>
              <a:rPr lang="en-US" dirty="0">
                <a:latin typeface="Cambria" panose="02040503050406030204" pitchFamily="18" charset="0"/>
              </a:rPr>
              <a:t>1.</a:t>
            </a:r>
          </a:p>
        </p:txBody>
      </p:sp>
      <p:sp>
        <p:nvSpPr>
          <p:cNvPr id="18" name="TextBox 17">
            <a:extLst>
              <a:ext uri="{FF2B5EF4-FFF2-40B4-BE49-F238E27FC236}">
                <a16:creationId xmlns:a16="http://schemas.microsoft.com/office/drawing/2014/main" id="{C03734ED-647F-0B43-AE47-DB01D9483BA1}"/>
              </a:ext>
            </a:extLst>
          </p:cNvPr>
          <p:cNvSpPr txBox="1"/>
          <p:nvPr/>
        </p:nvSpPr>
        <p:spPr>
          <a:xfrm>
            <a:off x="175792" y="3974887"/>
            <a:ext cx="359394" cy="369332"/>
          </a:xfrm>
          <a:prstGeom prst="rect">
            <a:avLst/>
          </a:prstGeom>
          <a:noFill/>
        </p:spPr>
        <p:txBody>
          <a:bodyPr wrap="none" rtlCol="0">
            <a:spAutoFit/>
          </a:bodyPr>
          <a:lstStyle/>
          <a:p>
            <a:r>
              <a:rPr lang="en-US" dirty="0">
                <a:latin typeface="Cambria" panose="02040503050406030204" pitchFamily="18" charset="0"/>
              </a:rPr>
              <a:t>2.</a:t>
            </a:r>
          </a:p>
        </p:txBody>
      </p:sp>
    </p:spTree>
    <p:extLst>
      <p:ext uri="{BB962C8B-B14F-4D97-AF65-F5344CB8AC3E}">
        <p14:creationId xmlns:p14="http://schemas.microsoft.com/office/powerpoint/2010/main" val="3027334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45523" y="119068"/>
            <a:ext cx="8870317" cy="6614903"/>
            <a:chOff x="145523" y="119068"/>
            <a:chExt cx="8870317" cy="6614903"/>
          </a:xfrm>
        </p:grpSpPr>
        <p:sp>
          <p:nvSpPr>
            <p:cNvPr id="17" name="Rectangle 16"/>
            <p:cNvSpPr/>
            <p:nvPr/>
          </p:nvSpPr>
          <p:spPr>
            <a:xfrm>
              <a:off x="145523" y="121700"/>
              <a:ext cx="8870316" cy="855743"/>
            </a:xfrm>
            <a:prstGeom prst="rect">
              <a:avLst/>
            </a:prstGeom>
            <a:solidFill>
              <a:schemeClr val="tx2">
                <a:lumMod val="50000"/>
              </a:schemeClr>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18" name="Rectangle 17"/>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4" name="Picture 13" descr="BraidedSeal.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921" y="150292"/>
            <a:ext cx="773715" cy="789834"/>
          </a:xfrm>
          <a:prstGeom prst="rect">
            <a:avLst/>
          </a:prstGeom>
          <a:ln>
            <a:noFill/>
          </a:ln>
        </p:spPr>
      </p:pic>
      <p:sp>
        <p:nvSpPr>
          <p:cNvPr id="3" name="Rectangle 2"/>
          <p:cNvSpPr/>
          <p:nvPr/>
        </p:nvSpPr>
        <p:spPr>
          <a:xfrm>
            <a:off x="1410484" y="170685"/>
            <a:ext cx="7139507" cy="769441"/>
          </a:xfrm>
          <a:prstGeom prst="rect">
            <a:avLst/>
          </a:prstGeom>
        </p:spPr>
        <p:txBody>
          <a:bodyPr wrap="square">
            <a:spAutoFit/>
          </a:bodyPr>
          <a:lstStyle/>
          <a:p>
            <a:pPr algn="ctr"/>
            <a:r>
              <a:rPr lang="en-US" sz="2400" dirty="0">
                <a:solidFill>
                  <a:srgbClr val="FFFFCC"/>
                </a:solidFill>
                <a:latin typeface="Cambria"/>
                <a:cs typeface="Cambria"/>
              </a:rPr>
              <a:t>01-254 La. State Racing Commission</a:t>
            </a:r>
          </a:p>
          <a:p>
            <a:pPr algn="ctr"/>
            <a:r>
              <a:rPr lang="en-US" sz="2000" dirty="0">
                <a:solidFill>
                  <a:srgbClr val="FFFFCC"/>
                </a:solidFill>
                <a:latin typeface="Cambria"/>
                <a:cs typeface="Cambria"/>
              </a:rPr>
              <a:t>FY23 Discretionary/Non-Discretionary Comparison</a:t>
            </a:r>
          </a:p>
        </p:txBody>
      </p:sp>
      <p:sp>
        <p:nvSpPr>
          <p:cNvPr id="9" name="Slide Number Placeholder 1"/>
          <p:cNvSpPr txBox="1">
            <a:spLocks/>
          </p:cNvSpPr>
          <p:nvPr/>
        </p:nvSpPr>
        <p:spPr>
          <a:xfrm>
            <a:off x="8601143" y="6490951"/>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smtClean="0">
                <a:solidFill>
                  <a:schemeClr val="accent1"/>
                </a:solidFill>
                <a:latin typeface="Bernard MT Condensed"/>
                <a:cs typeface="Bernard MT Condensed"/>
              </a:rPr>
              <a:pPr/>
              <a:t>12</a:t>
            </a:fld>
            <a:endParaRPr lang="en-US" sz="1000" i="1" dirty="0">
              <a:solidFill>
                <a:schemeClr val="accent1"/>
              </a:solidFill>
              <a:latin typeface="Bernard MT Condensed"/>
              <a:cs typeface="Bernard MT Condensed"/>
            </a:endParaRPr>
          </a:p>
        </p:txBody>
      </p:sp>
      <p:graphicFrame>
        <p:nvGraphicFramePr>
          <p:cNvPr id="12" name="Diagram 11"/>
          <p:cNvGraphicFramePr/>
          <p:nvPr>
            <p:extLst/>
          </p:nvPr>
        </p:nvGraphicFramePr>
        <p:xfrm>
          <a:off x="226436" y="1206482"/>
          <a:ext cx="2753040" cy="30032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9" name="Diagram 18"/>
          <p:cNvGraphicFramePr/>
          <p:nvPr>
            <p:extLst/>
          </p:nvPr>
        </p:nvGraphicFramePr>
        <p:xfrm>
          <a:off x="5970674" y="1206482"/>
          <a:ext cx="2950157" cy="300321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1" name="Picture 10" descr="BraidedSeal.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921" y="150292"/>
            <a:ext cx="773715" cy="789834"/>
          </a:xfrm>
          <a:prstGeom prst="rect">
            <a:avLst/>
          </a:prstGeom>
          <a:ln>
            <a:noFill/>
          </a:ln>
        </p:spPr>
      </p:pic>
      <p:graphicFrame>
        <p:nvGraphicFramePr>
          <p:cNvPr id="2" name="Chart 1"/>
          <p:cNvGraphicFramePr/>
          <p:nvPr>
            <p:extLst/>
          </p:nvPr>
        </p:nvGraphicFramePr>
        <p:xfrm>
          <a:off x="2978277" y="1420989"/>
          <a:ext cx="3204808" cy="258622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6" name="Object 5">
            <a:extLst>
              <a:ext uri="{FF2B5EF4-FFF2-40B4-BE49-F238E27FC236}">
                <a16:creationId xmlns:a16="http://schemas.microsoft.com/office/drawing/2014/main" id="{FF4848E8-6111-E542-AA0B-99D2EAB59FA0}"/>
              </a:ext>
            </a:extLst>
          </p:cNvPr>
          <p:cNvGraphicFramePr>
            <a:graphicFrameLocks noChangeAspect="1"/>
          </p:cNvGraphicFramePr>
          <p:nvPr>
            <p:extLst>
              <p:ext uri="{D42A27DB-BD31-4B8C-83A1-F6EECF244321}">
                <p14:modId xmlns:p14="http://schemas.microsoft.com/office/powerpoint/2010/main" val="3877362768"/>
              </p:ext>
            </p:extLst>
          </p:nvPr>
        </p:nvGraphicFramePr>
        <p:xfrm>
          <a:off x="4648322" y="4288631"/>
          <a:ext cx="4160169" cy="922099"/>
        </p:xfrm>
        <a:graphic>
          <a:graphicData uri="http://schemas.openxmlformats.org/presentationml/2006/ole">
            <mc:AlternateContent xmlns:mc="http://schemas.openxmlformats.org/markup-compatibility/2006">
              <mc:Choice xmlns:v="urn:schemas-microsoft-com:vml" Requires="v">
                <p:oleObj spid="_x0000_s4115" name="Worksheet" r:id="rId16" imgW="4927600" imgH="1092200" progId="Excel.Sheet.12">
                  <p:embed/>
                </p:oleObj>
              </mc:Choice>
              <mc:Fallback>
                <p:oleObj name="Worksheet" r:id="rId16" imgW="4927600" imgH="1092200" progId="Excel.Sheet.12">
                  <p:embed/>
                  <p:pic>
                    <p:nvPicPr>
                      <p:cNvPr id="6" name="Object 5">
                        <a:extLst>
                          <a:ext uri="{FF2B5EF4-FFF2-40B4-BE49-F238E27FC236}">
                            <a16:creationId xmlns:a16="http://schemas.microsoft.com/office/drawing/2014/main" id="{FF4848E8-6111-E542-AA0B-99D2EAB59FA0}"/>
                          </a:ext>
                        </a:extLst>
                      </p:cNvPr>
                      <p:cNvPicPr/>
                      <p:nvPr/>
                    </p:nvPicPr>
                    <p:blipFill>
                      <a:blip r:embed="rId17"/>
                      <a:stretch>
                        <a:fillRect/>
                      </a:stretch>
                    </p:blipFill>
                    <p:spPr>
                      <a:xfrm>
                        <a:off x="4648322" y="4288631"/>
                        <a:ext cx="4160169" cy="922099"/>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C5B81F12-2EC7-DE48-A9F7-FD686C7358B2}"/>
              </a:ext>
            </a:extLst>
          </p:cNvPr>
          <p:cNvPicPr>
            <a:picLocks noChangeAspect="1"/>
          </p:cNvPicPr>
          <p:nvPr/>
        </p:nvPicPr>
        <p:blipFill>
          <a:blip r:embed="rId18"/>
          <a:stretch>
            <a:fillRect/>
          </a:stretch>
        </p:blipFill>
        <p:spPr>
          <a:xfrm>
            <a:off x="450351" y="4288631"/>
            <a:ext cx="3419390" cy="2366409"/>
          </a:xfrm>
          <a:prstGeom prst="rect">
            <a:avLst/>
          </a:prstGeom>
          <a:ln w="12700">
            <a:solidFill>
              <a:schemeClr val="tx1"/>
            </a:solidFill>
          </a:ln>
        </p:spPr>
      </p:pic>
    </p:spTree>
    <p:extLst>
      <p:ext uri="{BB962C8B-B14F-4D97-AF65-F5344CB8AC3E}">
        <p14:creationId xmlns:p14="http://schemas.microsoft.com/office/powerpoint/2010/main" val="2144783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a:extLst>
              <a:ext uri="{FF2B5EF4-FFF2-40B4-BE49-F238E27FC236}">
                <a16:creationId xmlns:a16="http://schemas.microsoft.com/office/drawing/2014/main" id="{D436D1BC-C62E-0547-8CFE-497BA367AB1B}"/>
              </a:ext>
            </a:extLst>
          </p:cNvPr>
          <p:cNvGraphicFramePr>
            <a:graphicFrameLocks noChangeAspect="1"/>
          </p:cNvGraphicFramePr>
          <p:nvPr>
            <p:extLst/>
          </p:nvPr>
        </p:nvGraphicFramePr>
        <p:xfrm>
          <a:off x="4443506" y="4818746"/>
          <a:ext cx="4475644" cy="1754768"/>
        </p:xfrm>
        <a:graphic>
          <a:graphicData uri="http://schemas.openxmlformats.org/presentationml/2006/ole">
            <mc:AlternateContent xmlns:mc="http://schemas.openxmlformats.org/markup-compatibility/2006">
              <mc:Choice xmlns:v="urn:schemas-microsoft-com:vml" Requires="v">
                <p:oleObj spid="_x0000_s5157" name="Worksheet" r:id="rId4" imgW="5765800" imgH="2260600" progId="Excel.Sheet.12">
                  <p:embed/>
                </p:oleObj>
              </mc:Choice>
              <mc:Fallback>
                <p:oleObj name="Worksheet" r:id="rId4" imgW="5765800" imgH="2260600" progId="Excel.Sheet.12">
                  <p:embed/>
                  <p:pic>
                    <p:nvPicPr>
                      <p:cNvPr id="15" name="Object 14">
                        <a:extLst>
                          <a:ext uri="{FF2B5EF4-FFF2-40B4-BE49-F238E27FC236}">
                            <a16:creationId xmlns:a16="http://schemas.microsoft.com/office/drawing/2014/main" id="{D436D1BC-C62E-0547-8CFE-497BA367AB1B}"/>
                          </a:ext>
                        </a:extLst>
                      </p:cNvPr>
                      <p:cNvPicPr/>
                      <p:nvPr/>
                    </p:nvPicPr>
                    <p:blipFill>
                      <a:blip r:embed="rId5"/>
                      <a:stretch>
                        <a:fillRect/>
                      </a:stretch>
                    </p:blipFill>
                    <p:spPr>
                      <a:xfrm>
                        <a:off x="4443506" y="4818746"/>
                        <a:ext cx="4475644" cy="1754768"/>
                      </a:xfrm>
                      <a:prstGeom prst="rect">
                        <a:avLst/>
                      </a:prstGeom>
                    </p:spPr>
                  </p:pic>
                </p:oleObj>
              </mc:Fallback>
            </mc:AlternateContent>
          </a:graphicData>
        </a:graphic>
      </p:graphicFrame>
      <p:graphicFrame>
        <p:nvGraphicFramePr>
          <p:cNvPr id="4" name="Chart 3">
            <a:extLst>
              <a:ext uri="{FF2B5EF4-FFF2-40B4-BE49-F238E27FC236}">
                <a16:creationId xmlns:a16="http://schemas.microsoft.com/office/drawing/2014/main" id="{8A4ACA09-C7F7-3143-802F-136170F8E41C}"/>
              </a:ext>
            </a:extLst>
          </p:cNvPr>
          <p:cNvGraphicFramePr/>
          <p:nvPr>
            <p:extLst/>
          </p:nvPr>
        </p:nvGraphicFramePr>
        <p:xfrm>
          <a:off x="170922" y="1319227"/>
          <a:ext cx="8748546" cy="3434260"/>
        </p:xfrm>
        <a:graphic>
          <a:graphicData uri="http://schemas.openxmlformats.org/drawingml/2006/chart">
            <c:chart xmlns:c="http://schemas.openxmlformats.org/drawingml/2006/chart" xmlns:r="http://schemas.openxmlformats.org/officeDocument/2006/relationships" r:id="rId6"/>
          </a:graphicData>
        </a:graphic>
      </p:graphicFrame>
      <p:grpSp>
        <p:nvGrpSpPr>
          <p:cNvPr id="7" name="Group 6">
            <a:extLst>
              <a:ext uri="{FF2B5EF4-FFF2-40B4-BE49-F238E27FC236}">
                <a16:creationId xmlns:a16="http://schemas.microsoft.com/office/drawing/2014/main" id="{3F5686FE-2453-2C49-82F4-D23AC4A161C7}"/>
              </a:ext>
            </a:extLst>
          </p:cNvPr>
          <p:cNvGrpSpPr/>
          <p:nvPr/>
        </p:nvGrpSpPr>
        <p:grpSpPr>
          <a:xfrm>
            <a:off x="145523" y="119068"/>
            <a:ext cx="8870317" cy="6614903"/>
            <a:chOff x="145523" y="119068"/>
            <a:chExt cx="8870317" cy="6614903"/>
          </a:xfrm>
          <a:solidFill>
            <a:srgbClr val="FFFF00"/>
          </a:solidFill>
        </p:grpSpPr>
        <p:sp>
          <p:nvSpPr>
            <p:cNvPr id="8" name="Rectangle 7">
              <a:extLst>
                <a:ext uri="{FF2B5EF4-FFF2-40B4-BE49-F238E27FC236}">
                  <a16:creationId xmlns:a16="http://schemas.microsoft.com/office/drawing/2014/main" id="{C7A91C31-7423-5348-9121-CBAB44F7657E}"/>
                </a:ext>
              </a:extLst>
            </p:cNvPr>
            <p:cNvSpPr/>
            <p:nvPr/>
          </p:nvSpPr>
          <p:spPr>
            <a:xfrm>
              <a:off x="145523" y="121700"/>
              <a:ext cx="8870316" cy="855743"/>
            </a:xfrm>
            <a:prstGeom prst="rect">
              <a:avLst/>
            </a:prstGeom>
            <a:solidFill>
              <a:schemeClr val="tx2">
                <a:lumMod val="50000"/>
              </a:schemeClr>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9" name="Rectangle 8">
              <a:extLst>
                <a:ext uri="{FF2B5EF4-FFF2-40B4-BE49-F238E27FC236}">
                  <a16:creationId xmlns:a16="http://schemas.microsoft.com/office/drawing/2014/main" id="{D604FC35-96E5-1E48-BCB4-DD91851E4D0C}"/>
                </a:ext>
              </a:extLst>
            </p:cNvPr>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0" name="Rectangle 9">
            <a:extLst>
              <a:ext uri="{FF2B5EF4-FFF2-40B4-BE49-F238E27FC236}">
                <a16:creationId xmlns:a16="http://schemas.microsoft.com/office/drawing/2014/main" id="{323766CB-017D-1E49-8ED3-D9A40655054F}"/>
              </a:ext>
            </a:extLst>
          </p:cNvPr>
          <p:cNvSpPr/>
          <p:nvPr/>
        </p:nvSpPr>
        <p:spPr>
          <a:xfrm>
            <a:off x="1010928" y="160228"/>
            <a:ext cx="7139507" cy="769441"/>
          </a:xfrm>
          <a:prstGeom prst="rect">
            <a:avLst/>
          </a:prstGeom>
        </p:spPr>
        <p:txBody>
          <a:bodyPr wrap="square">
            <a:spAutoFit/>
          </a:bodyPr>
          <a:lstStyle/>
          <a:p>
            <a:pPr algn="ctr"/>
            <a:r>
              <a:rPr lang="en-US" sz="2400" dirty="0">
                <a:solidFill>
                  <a:srgbClr val="FFFFCC"/>
                </a:solidFill>
                <a:latin typeface="Cambria"/>
                <a:cs typeface="Cambria"/>
              </a:rPr>
              <a:t>01-254 LA State Racing Commission</a:t>
            </a:r>
          </a:p>
          <a:p>
            <a:pPr algn="ctr"/>
            <a:r>
              <a:rPr lang="en-US" sz="2000" dirty="0">
                <a:solidFill>
                  <a:srgbClr val="FFFFCC"/>
                </a:solidFill>
                <a:latin typeface="Cambria"/>
                <a:cs typeface="Cambria"/>
              </a:rPr>
              <a:t>Enacted &amp; FYE Budget vs. Actual Expenditures FY18 to FY21</a:t>
            </a:r>
          </a:p>
        </p:txBody>
      </p:sp>
      <p:pic>
        <p:nvPicPr>
          <p:cNvPr id="11" name="Picture 10" descr="BraidedSeal.gif">
            <a:extLst>
              <a:ext uri="{FF2B5EF4-FFF2-40B4-BE49-F238E27FC236}">
                <a16:creationId xmlns:a16="http://schemas.microsoft.com/office/drawing/2014/main" id="{710EDF22-545E-CB44-9D66-EF948ADDBC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921" y="150292"/>
            <a:ext cx="773715" cy="789834"/>
          </a:xfrm>
          <a:prstGeom prst="rect">
            <a:avLst/>
          </a:prstGeom>
          <a:ln>
            <a:noFill/>
          </a:ln>
        </p:spPr>
      </p:pic>
      <p:sp>
        <p:nvSpPr>
          <p:cNvPr id="12" name="Slide Number Placeholder 1">
            <a:extLst>
              <a:ext uri="{FF2B5EF4-FFF2-40B4-BE49-F238E27FC236}">
                <a16:creationId xmlns:a16="http://schemas.microsoft.com/office/drawing/2014/main" id="{FB14BEE7-60A1-824C-9373-AB0BC5CE820B}"/>
              </a:ext>
            </a:extLst>
          </p:cNvPr>
          <p:cNvSpPr txBox="1">
            <a:spLocks/>
          </p:cNvSpPr>
          <p:nvPr/>
        </p:nvSpPr>
        <p:spPr>
          <a:xfrm>
            <a:off x="8601143" y="6464559"/>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800" i="1" smtClean="0">
                <a:solidFill>
                  <a:schemeClr val="accent1"/>
                </a:solidFill>
                <a:latin typeface="Bernard MT Condensed"/>
                <a:cs typeface="Bernard MT Condensed"/>
              </a:rPr>
              <a:pPr/>
              <a:t>13</a:t>
            </a:fld>
            <a:endParaRPr lang="en-US" sz="800" i="1" dirty="0">
              <a:solidFill>
                <a:schemeClr val="accent1"/>
              </a:solidFill>
              <a:latin typeface="Bernard MT Condensed"/>
              <a:cs typeface="Bernard MT Condensed"/>
            </a:endParaRPr>
          </a:p>
        </p:txBody>
      </p:sp>
      <p:sp>
        <p:nvSpPr>
          <p:cNvPr id="3" name="TextBox 2">
            <a:extLst>
              <a:ext uri="{FF2B5EF4-FFF2-40B4-BE49-F238E27FC236}">
                <a16:creationId xmlns:a16="http://schemas.microsoft.com/office/drawing/2014/main" id="{10665FEC-A4F8-984C-83AD-997CCAA7D7F9}"/>
              </a:ext>
            </a:extLst>
          </p:cNvPr>
          <p:cNvSpPr txBox="1"/>
          <p:nvPr/>
        </p:nvSpPr>
        <p:spPr>
          <a:xfrm>
            <a:off x="679768" y="1032919"/>
            <a:ext cx="7921375" cy="230832"/>
          </a:xfrm>
          <a:prstGeom prst="rect">
            <a:avLst/>
          </a:prstGeom>
          <a:solidFill>
            <a:schemeClr val="bg1">
              <a:lumMod val="85000"/>
            </a:schemeClr>
          </a:solidFill>
          <a:ln>
            <a:solidFill>
              <a:schemeClr val="accent6">
                <a:lumMod val="75000"/>
              </a:schemeClr>
            </a:solidFill>
          </a:ln>
        </p:spPr>
        <p:txBody>
          <a:bodyPr wrap="square" rtlCol="0">
            <a:spAutoFit/>
          </a:bodyPr>
          <a:lstStyle/>
          <a:p>
            <a:pPr algn="ctr"/>
            <a:r>
              <a:rPr lang="en-US" sz="900" b="1" i="1" dirty="0">
                <a:latin typeface="Cambria" panose="02040503050406030204" pitchFamily="18" charset="0"/>
              </a:rPr>
              <a:t>FYE Budget = “Fiscal Year End” Budget </a:t>
            </a:r>
            <a:r>
              <a:rPr lang="en-US" sz="900" i="1" dirty="0">
                <a:latin typeface="Cambria" panose="02040503050406030204" pitchFamily="18" charset="0"/>
              </a:rPr>
              <a:t>includes all in-house and regular BA-7s through June 30 of the fiscal year. For FY22, it is as of January.</a:t>
            </a:r>
          </a:p>
        </p:txBody>
      </p:sp>
      <p:sp>
        <p:nvSpPr>
          <p:cNvPr id="16" name="TextBox 15">
            <a:extLst>
              <a:ext uri="{FF2B5EF4-FFF2-40B4-BE49-F238E27FC236}">
                <a16:creationId xmlns:a16="http://schemas.microsoft.com/office/drawing/2014/main" id="{A2F5674B-5F7D-EB48-858D-AB545E56D2CC}"/>
              </a:ext>
            </a:extLst>
          </p:cNvPr>
          <p:cNvSpPr txBox="1"/>
          <p:nvPr/>
        </p:nvSpPr>
        <p:spPr>
          <a:xfrm>
            <a:off x="267531" y="1930827"/>
            <a:ext cx="1581817" cy="646331"/>
          </a:xfrm>
          <a:prstGeom prst="rect">
            <a:avLst/>
          </a:prstGeom>
          <a:solidFill>
            <a:srgbClr val="002060"/>
          </a:solidFill>
          <a:ln>
            <a:solidFill>
              <a:schemeClr val="tx1"/>
            </a:solidFill>
          </a:ln>
        </p:spPr>
        <p:txBody>
          <a:bodyPr wrap="square" rtlCol="0">
            <a:spAutoFit/>
          </a:bodyPr>
          <a:lstStyle/>
          <a:p>
            <a:pPr algn="ctr"/>
            <a:r>
              <a:rPr lang="en-US" sz="1200" dirty="0">
                <a:solidFill>
                  <a:schemeClr val="bg1"/>
                </a:solidFill>
                <a:latin typeface="Cambria" panose="02040503050406030204" pitchFamily="18" charset="0"/>
              </a:rPr>
              <a:t>FY22 Known Supplemental Needs: </a:t>
            </a:r>
          </a:p>
          <a:p>
            <a:pPr algn="ctr"/>
            <a:r>
              <a:rPr lang="en-US" sz="1200" dirty="0">
                <a:solidFill>
                  <a:schemeClr val="bg1"/>
                </a:solidFill>
                <a:latin typeface="Cambria" panose="02040503050406030204" pitchFamily="18" charset="0"/>
              </a:rPr>
              <a:t>$</a:t>
            </a:r>
          </a:p>
        </p:txBody>
      </p:sp>
      <p:sp>
        <p:nvSpPr>
          <p:cNvPr id="22" name="TextBox 21">
            <a:extLst>
              <a:ext uri="{FF2B5EF4-FFF2-40B4-BE49-F238E27FC236}">
                <a16:creationId xmlns:a16="http://schemas.microsoft.com/office/drawing/2014/main" id="{C9592DF2-08DF-2D42-A8B3-9F0927348DD1}"/>
              </a:ext>
            </a:extLst>
          </p:cNvPr>
          <p:cNvSpPr txBox="1"/>
          <p:nvPr/>
        </p:nvSpPr>
        <p:spPr>
          <a:xfrm>
            <a:off x="267531" y="2863729"/>
            <a:ext cx="1581817" cy="646331"/>
          </a:xfrm>
          <a:prstGeom prst="rect">
            <a:avLst/>
          </a:prstGeom>
          <a:solidFill>
            <a:srgbClr val="002060"/>
          </a:solidFill>
          <a:ln>
            <a:solidFill>
              <a:schemeClr val="tx1"/>
            </a:solidFill>
          </a:ln>
        </p:spPr>
        <p:txBody>
          <a:bodyPr wrap="square" rtlCol="0">
            <a:spAutoFit/>
          </a:bodyPr>
          <a:lstStyle/>
          <a:p>
            <a:pPr algn="ctr"/>
            <a:r>
              <a:rPr lang="en-US" sz="1200" dirty="0">
                <a:solidFill>
                  <a:schemeClr val="bg1"/>
                </a:solidFill>
                <a:latin typeface="Cambria" panose="02040503050406030204" pitchFamily="18" charset="0"/>
              </a:rPr>
              <a:t>FY21 General Fund Reversions: </a:t>
            </a:r>
          </a:p>
          <a:p>
            <a:pPr algn="ctr"/>
            <a:r>
              <a:rPr lang="en-US" sz="1200" dirty="0">
                <a:solidFill>
                  <a:schemeClr val="bg1"/>
                </a:solidFill>
                <a:latin typeface="Cambria" panose="02040503050406030204" pitchFamily="18" charset="0"/>
              </a:rPr>
              <a:t>$5,150</a:t>
            </a:r>
          </a:p>
        </p:txBody>
      </p:sp>
      <p:sp>
        <p:nvSpPr>
          <p:cNvPr id="2" name="TextBox 1"/>
          <p:cNvSpPr txBox="1"/>
          <p:nvPr/>
        </p:nvSpPr>
        <p:spPr>
          <a:xfrm>
            <a:off x="7405811" y="1754406"/>
            <a:ext cx="1105477" cy="553998"/>
          </a:xfrm>
          <a:prstGeom prst="rect">
            <a:avLst/>
          </a:prstGeom>
          <a:noFill/>
        </p:spPr>
        <p:txBody>
          <a:bodyPr wrap="square" rtlCol="0">
            <a:spAutoFit/>
          </a:bodyPr>
          <a:lstStyle/>
          <a:p>
            <a:pPr algn="ctr"/>
            <a:r>
              <a:rPr lang="en-US" sz="1000" dirty="0">
                <a:latin typeface="Cambria" panose="02040503050406030204" pitchFamily="18" charset="0"/>
                <a:ea typeface="Cambria" panose="02040503050406030204" pitchFamily="18" charset="0"/>
              </a:rPr>
              <a:t>$12.1 m. = FY22 Adjusted Budget x 90.8%</a:t>
            </a:r>
          </a:p>
        </p:txBody>
      </p:sp>
      <p:sp>
        <p:nvSpPr>
          <p:cNvPr id="5" name="Oval 4">
            <a:extLst>
              <a:ext uri="{FF2B5EF4-FFF2-40B4-BE49-F238E27FC236}">
                <a16:creationId xmlns:a16="http://schemas.microsoft.com/office/drawing/2014/main" id="{2A3C67CA-2C18-E848-B5BD-C4E2851663FA}"/>
              </a:ext>
            </a:extLst>
          </p:cNvPr>
          <p:cNvSpPr/>
          <p:nvPr/>
        </p:nvSpPr>
        <p:spPr>
          <a:xfrm>
            <a:off x="7176691" y="1956890"/>
            <a:ext cx="45719" cy="4571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Object 5">
            <a:extLst>
              <a:ext uri="{FF2B5EF4-FFF2-40B4-BE49-F238E27FC236}">
                <a16:creationId xmlns:a16="http://schemas.microsoft.com/office/drawing/2014/main" id="{37732C25-3E8E-904D-AD33-7700D836B7FA}"/>
              </a:ext>
            </a:extLst>
          </p:cNvPr>
          <p:cNvGraphicFramePr>
            <a:graphicFrameLocks noChangeAspect="1"/>
          </p:cNvGraphicFramePr>
          <p:nvPr>
            <p:extLst/>
          </p:nvPr>
        </p:nvGraphicFramePr>
        <p:xfrm>
          <a:off x="244475" y="4808538"/>
          <a:ext cx="4111625" cy="1614487"/>
        </p:xfrm>
        <a:graphic>
          <a:graphicData uri="http://schemas.openxmlformats.org/presentationml/2006/ole">
            <mc:AlternateContent xmlns:mc="http://schemas.openxmlformats.org/markup-compatibility/2006">
              <mc:Choice xmlns:v="urn:schemas-microsoft-com:vml" Requires="v">
                <p:oleObj spid="_x0000_s5158" name="Worksheet" r:id="rId8" imgW="5765800" imgH="2260600" progId="Excel.Sheet.12">
                  <p:embed/>
                </p:oleObj>
              </mc:Choice>
              <mc:Fallback>
                <p:oleObj name="Worksheet" r:id="rId8" imgW="5765800" imgH="2260600" progId="Excel.Sheet.12">
                  <p:embed/>
                  <p:pic>
                    <p:nvPicPr>
                      <p:cNvPr id="6" name="Object 5">
                        <a:extLst>
                          <a:ext uri="{FF2B5EF4-FFF2-40B4-BE49-F238E27FC236}">
                            <a16:creationId xmlns:a16="http://schemas.microsoft.com/office/drawing/2014/main" id="{37732C25-3E8E-904D-AD33-7700D836B7FA}"/>
                          </a:ext>
                        </a:extLst>
                      </p:cNvPr>
                      <p:cNvPicPr/>
                      <p:nvPr/>
                    </p:nvPicPr>
                    <p:blipFill>
                      <a:blip r:embed="rId9"/>
                      <a:stretch>
                        <a:fillRect/>
                      </a:stretch>
                    </p:blipFill>
                    <p:spPr>
                      <a:xfrm>
                        <a:off x="244475" y="4808538"/>
                        <a:ext cx="4111625" cy="1614487"/>
                      </a:xfrm>
                      <a:prstGeom prst="rect">
                        <a:avLst/>
                      </a:prstGeom>
                    </p:spPr>
                  </p:pic>
                </p:oleObj>
              </mc:Fallback>
            </mc:AlternateContent>
          </a:graphicData>
        </a:graphic>
      </p:graphicFrame>
    </p:spTree>
    <p:extLst>
      <p:ext uri="{BB962C8B-B14F-4D97-AF65-F5344CB8AC3E}">
        <p14:creationId xmlns:p14="http://schemas.microsoft.com/office/powerpoint/2010/main" val="3638037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32997" y="122641"/>
            <a:ext cx="8870316" cy="855743"/>
          </a:xfrm>
          <a:prstGeom prst="rect">
            <a:avLst/>
          </a:prstGeom>
          <a:solidFill>
            <a:srgbClr val="212935"/>
          </a:solidFill>
          <a:ln w="38100" cmpd="sng">
            <a:solidFill>
              <a:srgbClr val="9B992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17" name="Rectangle 16"/>
          <p:cNvSpPr/>
          <p:nvPr/>
        </p:nvSpPr>
        <p:spPr>
          <a:xfrm>
            <a:off x="132997" y="120009"/>
            <a:ext cx="8870317" cy="6614903"/>
          </a:xfrm>
          <a:prstGeom prst="rect">
            <a:avLst/>
          </a:prstGeom>
          <a:noFill/>
          <a:ln w="38100" cmpd="sng">
            <a:solidFill>
              <a:srgbClr val="9A8E3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BraidedSeal.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95" y="151233"/>
            <a:ext cx="773715" cy="789834"/>
          </a:xfrm>
          <a:prstGeom prst="rect">
            <a:avLst/>
          </a:prstGeom>
          <a:solidFill>
            <a:srgbClr val="212935"/>
          </a:solidFill>
        </p:spPr>
      </p:pic>
      <p:sp>
        <p:nvSpPr>
          <p:cNvPr id="13" name="Rectangle 12"/>
          <p:cNvSpPr/>
          <p:nvPr/>
        </p:nvSpPr>
        <p:spPr>
          <a:xfrm>
            <a:off x="1051711" y="143814"/>
            <a:ext cx="7057941" cy="830997"/>
          </a:xfrm>
          <a:prstGeom prst="rect">
            <a:avLst/>
          </a:prstGeom>
        </p:spPr>
        <p:txBody>
          <a:bodyPr wrap="square">
            <a:spAutoFit/>
          </a:bodyPr>
          <a:lstStyle/>
          <a:p>
            <a:pPr algn="ctr"/>
            <a:r>
              <a:rPr lang="en-US" sz="2400" dirty="0">
                <a:solidFill>
                  <a:srgbClr val="FFFFCC"/>
                </a:solidFill>
                <a:latin typeface="Cambria"/>
                <a:cs typeface="Cambria"/>
              </a:rPr>
              <a:t>01-254 Louisiana State Racing Commission</a:t>
            </a:r>
          </a:p>
          <a:p>
            <a:pPr algn="ctr"/>
            <a:r>
              <a:rPr lang="en-US" sz="2400" dirty="0">
                <a:solidFill>
                  <a:srgbClr val="FFFFCC"/>
                </a:solidFill>
                <a:latin typeface="Cambria"/>
                <a:cs typeface="Cambria"/>
              </a:rPr>
              <a:t>Agency Overview</a:t>
            </a:r>
            <a:endParaRPr lang="en-US" sz="1400" dirty="0">
              <a:solidFill>
                <a:srgbClr val="FFFFCC"/>
              </a:solidFill>
              <a:latin typeface="Cambria"/>
              <a:cs typeface="Cambria"/>
            </a:endParaRPr>
          </a:p>
        </p:txBody>
      </p:sp>
      <p:sp>
        <p:nvSpPr>
          <p:cNvPr id="14" name="Slide Number Placeholder 1"/>
          <p:cNvSpPr txBox="1">
            <a:spLocks/>
          </p:cNvSpPr>
          <p:nvPr/>
        </p:nvSpPr>
        <p:spPr>
          <a:xfrm>
            <a:off x="8527019" y="6274663"/>
            <a:ext cx="414697" cy="40098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smtClean="0">
                <a:solidFill>
                  <a:srgbClr val="4F81BD"/>
                </a:solidFill>
                <a:latin typeface="Bernard MT Condensed"/>
                <a:cs typeface="Bernard MT Condensed"/>
              </a:rPr>
              <a:pPr/>
              <a:t>2</a:t>
            </a:fld>
            <a:endParaRPr lang="en-US" sz="1000" i="1" dirty="0">
              <a:solidFill>
                <a:srgbClr val="4F81BD"/>
              </a:solidFill>
              <a:latin typeface="Bernard MT Condensed"/>
              <a:cs typeface="Bernard MT Condensed"/>
            </a:endParaRPr>
          </a:p>
        </p:txBody>
      </p:sp>
      <p:sp>
        <p:nvSpPr>
          <p:cNvPr id="2" name="TextBox 1"/>
          <p:cNvSpPr txBox="1"/>
          <p:nvPr/>
        </p:nvSpPr>
        <p:spPr>
          <a:xfrm>
            <a:off x="2297151" y="1117105"/>
            <a:ext cx="4502949" cy="1169551"/>
          </a:xfrm>
          <a:prstGeom prst="rect">
            <a:avLst/>
          </a:prstGeom>
          <a:noFill/>
          <a:ln>
            <a:solidFill>
              <a:srgbClr val="C00000"/>
            </a:solidFill>
          </a:ln>
        </p:spPr>
        <p:txBody>
          <a:bodyPr wrap="square" rtlCol="0">
            <a:spAutoFit/>
          </a:bodyPr>
          <a:lstStyle/>
          <a:p>
            <a:pPr algn="ctr"/>
            <a:r>
              <a:rPr lang="en-US" sz="1400" b="1" dirty="0">
                <a:solidFill>
                  <a:srgbClr val="162B47"/>
                </a:solidFill>
                <a:latin typeface="Cambria"/>
                <a:cs typeface="Cambria"/>
              </a:rPr>
              <a:t>Mission </a:t>
            </a:r>
          </a:p>
          <a:p>
            <a:pPr algn="just"/>
            <a:r>
              <a:rPr lang="en-US" sz="1400" dirty="0">
                <a:solidFill>
                  <a:srgbClr val="162B47"/>
                </a:solidFill>
                <a:latin typeface="Cambria"/>
                <a:cs typeface="Cambria"/>
              </a:rPr>
              <a:t>Supervise, regulate and enforce all statutes concerning horse racing and pari-mutuel wagering for live horse racing on-track and off-track; to collect and record taxes due to the state.</a:t>
            </a:r>
          </a:p>
        </p:txBody>
      </p:sp>
      <p:grpSp>
        <p:nvGrpSpPr>
          <p:cNvPr id="6" name="Group 5">
            <a:extLst>
              <a:ext uri="{FF2B5EF4-FFF2-40B4-BE49-F238E27FC236}">
                <a16:creationId xmlns:a16="http://schemas.microsoft.com/office/drawing/2014/main" id="{13DBBD12-50D8-4242-B816-37AFAD88878C}"/>
              </a:ext>
            </a:extLst>
          </p:cNvPr>
          <p:cNvGrpSpPr/>
          <p:nvPr/>
        </p:nvGrpSpPr>
        <p:grpSpPr>
          <a:xfrm>
            <a:off x="306389" y="3963284"/>
            <a:ext cx="1898192" cy="1369606"/>
            <a:chOff x="306389" y="3957281"/>
            <a:chExt cx="1898192" cy="1369606"/>
          </a:xfrm>
        </p:grpSpPr>
        <p:sp>
          <p:nvSpPr>
            <p:cNvPr id="22" name="TextBox 21"/>
            <p:cNvSpPr txBox="1"/>
            <p:nvPr/>
          </p:nvSpPr>
          <p:spPr>
            <a:xfrm>
              <a:off x="306389" y="3957281"/>
              <a:ext cx="1898192" cy="261610"/>
            </a:xfrm>
            <a:prstGeom prst="rect">
              <a:avLst/>
            </a:prstGeom>
            <a:solidFill>
              <a:srgbClr val="800000"/>
            </a:solidFill>
            <a:ln>
              <a:solidFill>
                <a:schemeClr val="tx1"/>
              </a:solidFill>
            </a:ln>
          </p:spPr>
          <p:txBody>
            <a:bodyPr wrap="square" rtlCol="0">
              <a:spAutoFit/>
            </a:bodyPr>
            <a:lstStyle/>
            <a:p>
              <a:pPr algn="ctr"/>
              <a:r>
                <a:rPr lang="en-US" sz="1100" b="1" dirty="0">
                  <a:solidFill>
                    <a:schemeClr val="bg1"/>
                  </a:solidFill>
                  <a:latin typeface="Cambria"/>
                  <a:cs typeface="Cambria"/>
                </a:rPr>
                <a:t>Administrative</a:t>
              </a:r>
            </a:p>
          </p:txBody>
        </p:sp>
        <p:sp>
          <p:nvSpPr>
            <p:cNvPr id="7" name="TextBox 6"/>
            <p:cNvSpPr txBox="1"/>
            <p:nvPr/>
          </p:nvSpPr>
          <p:spPr>
            <a:xfrm>
              <a:off x="306389" y="4218891"/>
              <a:ext cx="1898192" cy="1107996"/>
            </a:xfrm>
            <a:prstGeom prst="rect">
              <a:avLst/>
            </a:prstGeom>
            <a:noFill/>
          </p:spPr>
          <p:txBody>
            <a:bodyPr wrap="square" rtlCol="0">
              <a:spAutoFit/>
            </a:bodyPr>
            <a:lstStyle/>
            <a:p>
              <a:pPr marL="171450" indent="-171450">
                <a:buFont typeface="Arial"/>
                <a:buChar char="•"/>
              </a:pPr>
              <a:r>
                <a:rPr lang="en-US" sz="1100" dirty="0">
                  <a:latin typeface="Cambria"/>
                  <a:cs typeface="Cambria"/>
                </a:rPr>
                <a:t>Public meetings, hearing cases &amp; issue and collect fines.</a:t>
              </a:r>
            </a:p>
            <a:p>
              <a:pPr marL="171450" indent="-171450">
                <a:buFont typeface="Arial"/>
                <a:buChar char="•"/>
              </a:pPr>
              <a:endParaRPr lang="en-US" sz="1100" dirty="0">
                <a:latin typeface="Cambria"/>
                <a:cs typeface="Cambria"/>
              </a:endParaRPr>
            </a:p>
            <a:p>
              <a:pPr marL="171450" indent="-171450">
                <a:buFont typeface="Arial"/>
                <a:buChar char="•"/>
              </a:pPr>
              <a:r>
                <a:rPr lang="en-US" sz="1100" dirty="0">
                  <a:latin typeface="Cambria"/>
                  <a:cs typeface="Cambria"/>
                </a:rPr>
                <a:t>Collection of self-generated revenues.</a:t>
              </a:r>
            </a:p>
          </p:txBody>
        </p:sp>
      </p:grpSp>
      <p:grpSp>
        <p:nvGrpSpPr>
          <p:cNvPr id="12" name="Group 11">
            <a:extLst>
              <a:ext uri="{FF2B5EF4-FFF2-40B4-BE49-F238E27FC236}">
                <a16:creationId xmlns:a16="http://schemas.microsoft.com/office/drawing/2014/main" id="{14992A05-7859-9544-B163-0669B9D61109}"/>
              </a:ext>
            </a:extLst>
          </p:cNvPr>
          <p:cNvGrpSpPr/>
          <p:nvPr/>
        </p:nvGrpSpPr>
        <p:grpSpPr>
          <a:xfrm>
            <a:off x="2415634" y="3963284"/>
            <a:ext cx="1806831" cy="1708160"/>
            <a:chOff x="2415634" y="3872643"/>
            <a:chExt cx="1806831" cy="1708160"/>
          </a:xfrm>
        </p:grpSpPr>
        <p:sp>
          <p:nvSpPr>
            <p:cNvPr id="23" name="TextBox 22"/>
            <p:cNvSpPr txBox="1"/>
            <p:nvPr/>
          </p:nvSpPr>
          <p:spPr>
            <a:xfrm>
              <a:off x="2415634" y="3872643"/>
              <a:ext cx="1806831" cy="261610"/>
            </a:xfrm>
            <a:prstGeom prst="rect">
              <a:avLst/>
            </a:prstGeom>
            <a:solidFill>
              <a:srgbClr val="800000"/>
            </a:solidFill>
            <a:ln>
              <a:solidFill>
                <a:schemeClr val="tx1"/>
              </a:solidFill>
            </a:ln>
          </p:spPr>
          <p:txBody>
            <a:bodyPr wrap="square" rtlCol="0">
              <a:spAutoFit/>
            </a:bodyPr>
            <a:lstStyle/>
            <a:p>
              <a:pPr algn="ctr"/>
              <a:r>
                <a:rPr lang="en-US" sz="1100" b="1" dirty="0">
                  <a:solidFill>
                    <a:schemeClr val="bg1"/>
                  </a:solidFill>
                  <a:latin typeface="Cambria"/>
                  <a:cs typeface="Cambria"/>
                </a:rPr>
                <a:t>Veterinarian</a:t>
              </a:r>
            </a:p>
          </p:txBody>
        </p:sp>
        <p:sp>
          <p:nvSpPr>
            <p:cNvPr id="26" name="TextBox 25"/>
            <p:cNvSpPr txBox="1"/>
            <p:nvPr/>
          </p:nvSpPr>
          <p:spPr>
            <a:xfrm>
              <a:off x="2415634" y="4134253"/>
              <a:ext cx="1806831" cy="1446550"/>
            </a:xfrm>
            <a:prstGeom prst="rect">
              <a:avLst/>
            </a:prstGeom>
            <a:noFill/>
          </p:spPr>
          <p:txBody>
            <a:bodyPr wrap="square" rtlCol="0">
              <a:spAutoFit/>
            </a:bodyPr>
            <a:lstStyle/>
            <a:p>
              <a:pPr marL="171450" indent="-171450">
                <a:buFont typeface="Arial"/>
                <a:buChar char="•"/>
              </a:pPr>
              <a:r>
                <a:rPr lang="en-US" sz="1100" dirty="0">
                  <a:latin typeface="Cambria"/>
                  <a:cs typeface="Cambria"/>
                </a:rPr>
                <a:t>Perform pre-race examinations of all horses racing in Louisiana.</a:t>
              </a:r>
            </a:p>
            <a:p>
              <a:pPr marL="171450" indent="-171450" algn="just">
                <a:buFont typeface="Arial"/>
                <a:buChar char="•"/>
              </a:pPr>
              <a:endParaRPr lang="en-US" sz="1100" dirty="0">
                <a:latin typeface="Cambria"/>
                <a:cs typeface="Cambria"/>
              </a:endParaRPr>
            </a:p>
            <a:p>
              <a:pPr marL="171450" indent="-171450">
                <a:buFont typeface="Arial"/>
                <a:buChar char="•"/>
              </a:pPr>
              <a:r>
                <a:rPr lang="en-US" sz="1100" dirty="0">
                  <a:latin typeface="Cambria"/>
                  <a:cs typeface="Cambria"/>
                </a:rPr>
                <a:t>Maintains the official veterinarian records and reports.</a:t>
              </a:r>
            </a:p>
          </p:txBody>
        </p:sp>
      </p:grpSp>
      <p:grpSp>
        <p:nvGrpSpPr>
          <p:cNvPr id="10" name="Group 9">
            <a:extLst>
              <a:ext uri="{FF2B5EF4-FFF2-40B4-BE49-F238E27FC236}">
                <a16:creationId xmlns:a16="http://schemas.microsoft.com/office/drawing/2014/main" id="{F4979522-5091-F64F-B6B7-B05C2C84C4F1}"/>
              </a:ext>
            </a:extLst>
          </p:cNvPr>
          <p:cNvGrpSpPr/>
          <p:nvPr/>
        </p:nvGrpSpPr>
        <p:grpSpPr>
          <a:xfrm>
            <a:off x="4433517" y="3963284"/>
            <a:ext cx="2366584" cy="2726313"/>
            <a:chOff x="6817256" y="3872643"/>
            <a:chExt cx="2062862" cy="2726313"/>
          </a:xfrm>
        </p:grpSpPr>
        <p:sp>
          <p:nvSpPr>
            <p:cNvPr id="25" name="TextBox 24"/>
            <p:cNvSpPr txBox="1"/>
            <p:nvPr/>
          </p:nvSpPr>
          <p:spPr>
            <a:xfrm>
              <a:off x="6817256" y="3872643"/>
              <a:ext cx="2062862" cy="430887"/>
            </a:xfrm>
            <a:prstGeom prst="rect">
              <a:avLst/>
            </a:prstGeom>
            <a:solidFill>
              <a:srgbClr val="800000"/>
            </a:solidFill>
            <a:ln>
              <a:solidFill>
                <a:schemeClr val="tx1"/>
              </a:solidFill>
            </a:ln>
          </p:spPr>
          <p:txBody>
            <a:bodyPr wrap="square" rtlCol="0">
              <a:spAutoFit/>
            </a:bodyPr>
            <a:lstStyle/>
            <a:p>
              <a:pPr algn="ctr"/>
              <a:r>
                <a:rPr lang="en-US" sz="1100" b="1" dirty="0">
                  <a:solidFill>
                    <a:schemeClr val="bg1"/>
                  </a:solidFill>
                  <a:latin typeface="Cambria"/>
                  <a:cs typeface="Cambria"/>
                </a:rPr>
                <a:t>Breeders Awards, Video Poker, Board of Regents</a:t>
              </a:r>
            </a:p>
          </p:txBody>
        </p:sp>
        <p:sp>
          <p:nvSpPr>
            <p:cNvPr id="28" name="TextBox 27"/>
            <p:cNvSpPr txBox="1"/>
            <p:nvPr/>
          </p:nvSpPr>
          <p:spPr>
            <a:xfrm>
              <a:off x="6817256" y="4306021"/>
              <a:ext cx="2062862" cy="2292935"/>
            </a:xfrm>
            <a:prstGeom prst="rect">
              <a:avLst/>
            </a:prstGeom>
            <a:noFill/>
          </p:spPr>
          <p:txBody>
            <a:bodyPr wrap="square" rtlCol="0">
              <a:spAutoFit/>
            </a:bodyPr>
            <a:lstStyle/>
            <a:p>
              <a:pPr marL="171450" indent="-171450">
                <a:buFont typeface="Arial"/>
                <a:buChar char="•"/>
              </a:pPr>
              <a:r>
                <a:rPr lang="en-US" sz="1100" b="1" dirty="0">
                  <a:solidFill>
                    <a:schemeClr val="accent6">
                      <a:lumMod val="75000"/>
                    </a:schemeClr>
                  </a:solidFill>
                  <a:latin typeface="Cambria"/>
                  <a:cs typeface="Cambria"/>
                </a:rPr>
                <a:t>Breeders Awards </a:t>
              </a:r>
              <a:r>
                <a:rPr lang="mr-IN" sz="1100" dirty="0">
                  <a:latin typeface="Cambria"/>
                  <a:cs typeface="Cambria"/>
                </a:rPr>
                <a:t>–</a:t>
              </a:r>
              <a:r>
                <a:rPr lang="en-US" sz="1100" dirty="0">
                  <a:latin typeface="Cambria"/>
                  <a:cs typeface="Cambria"/>
                </a:rPr>
                <a:t> awards paid to breeders of horses in LA bred races.</a:t>
              </a:r>
            </a:p>
            <a:p>
              <a:pPr marL="171450" indent="-171450">
                <a:buFont typeface="Arial"/>
                <a:buChar char="•"/>
              </a:pPr>
              <a:endParaRPr lang="en-US" sz="1100" dirty="0">
                <a:latin typeface="Cambria"/>
                <a:cs typeface="Cambria"/>
              </a:endParaRPr>
            </a:p>
            <a:p>
              <a:pPr marL="171450" indent="-171450">
                <a:buFont typeface="Arial"/>
                <a:buChar char="•"/>
              </a:pPr>
              <a:r>
                <a:rPr lang="en-US" sz="1100" b="1" dirty="0">
                  <a:solidFill>
                    <a:schemeClr val="accent6">
                      <a:lumMod val="75000"/>
                    </a:schemeClr>
                  </a:solidFill>
                  <a:latin typeface="Cambria"/>
                  <a:cs typeface="Cambria"/>
                </a:rPr>
                <a:t>Video Draw Poker Supplement Fund </a:t>
              </a:r>
              <a:r>
                <a:rPr lang="mr-IN" sz="1100" dirty="0">
                  <a:latin typeface="Cambria"/>
                  <a:cs typeface="Cambria"/>
                </a:rPr>
                <a:t>–</a:t>
              </a:r>
              <a:r>
                <a:rPr lang="en-US" sz="1100" dirty="0">
                  <a:latin typeface="Cambria"/>
                  <a:cs typeface="Cambria"/>
                </a:rPr>
                <a:t> disbursement to the horse associations and racetracks for LA bred purse supplements.</a:t>
              </a:r>
            </a:p>
            <a:p>
              <a:pPr marL="171450" indent="-171450">
                <a:buFont typeface="Arial"/>
                <a:buChar char="•"/>
              </a:pPr>
              <a:endParaRPr lang="en-US" sz="1100" dirty="0">
                <a:latin typeface="Cambria"/>
                <a:cs typeface="Cambria"/>
              </a:endParaRPr>
            </a:p>
            <a:p>
              <a:pPr marL="171450" indent="-171450">
                <a:buFont typeface="Arial"/>
                <a:buChar char="•"/>
              </a:pPr>
              <a:r>
                <a:rPr lang="en-US" sz="1100" b="1" dirty="0">
                  <a:solidFill>
                    <a:schemeClr val="accent6">
                      <a:lumMod val="75000"/>
                    </a:schemeClr>
                  </a:solidFill>
                  <a:latin typeface="Cambria"/>
                  <a:cs typeface="Cambria"/>
                </a:rPr>
                <a:t>Board of Regents </a:t>
              </a:r>
              <a:r>
                <a:rPr lang="mr-IN" sz="1100" dirty="0">
                  <a:latin typeface="Cambria"/>
                  <a:cs typeface="Cambria"/>
                </a:rPr>
                <a:t>–</a:t>
              </a:r>
              <a:r>
                <a:rPr lang="en-US" sz="1100" dirty="0">
                  <a:latin typeface="Cambria"/>
                  <a:cs typeface="Cambria"/>
                </a:rPr>
                <a:t> disburses 33% of the 1.5% license fee of the total amount of all wagers at off-track betting parlors (OTBs).</a:t>
              </a:r>
            </a:p>
          </p:txBody>
        </p:sp>
      </p:grpSp>
      <p:sp>
        <p:nvSpPr>
          <p:cNvPr id="29" name="TextBox 28"/>
          <p:cNvSpPr txBox="1"/>
          <p:nvPr/>
        </p:nvSpPr>
        <p:spPr>
          <a:xfrm>
            <a:off x="293816" y="3619509"/>
            <a:ext cx="8573729" cy="261610"/>
          </a:xfrm>
          <a:prstGeom prst="rect">
            <a:avLst/>
          </a:prstGeom>
          <a:solidFill>
            <a:schemeClr val="tx2">
              <a:lumMod val="50000"/>
            </a:schemeClr>
          </a:solidFill>
          <a:ln>
            <a:solidFill>
              <a:schemeClr val="tx1"/>
            </a:solidFill>
          </a:ln>
        </p:spPr>
        <p:txBody>
          <a:bodyPr wrap="square" rtlCol="0">
            <a:spAutoFit/>
          </a:bodyPr>
          <a:lstStyle/>
          <a:p>
            <a:pPr algn="ctr"/>
            <a:r>
              <a:rPr lang="en-US" sz="1100" b="1" dirty="0">
                <a:solidFill>
                  <a:schemeClr val="bg1"/>
                </a:solidFill>
                <a:latin typeface="Cambria"/>
                <a:cs typeface="Cambria"/>
              </a:rPr>
              <a:t>ACTIVITIES</a:t>
            </a:r>
            <a:endParaRPr lang="en-US" sz="1100" dirty="0">
              <a:solidFill>
                <a:schemeClr val="bg1"/>
              </a:solidFill>
              <a:latin typeface="Cambria"/>
              <a:cs typeface="Cambria"/>
            </a:endParaRPr>
          </a:p>
        </p:txBody>
      </p:sp>
      <p:grpSp>
        <p:nvGrpSpPr>
          <p:cNvPr id="11" name="Group 10">
            <a:extLst>
              <a:ext uri="{FF2B5EF4-FFF2-40B4-BE49-F238E27FC236}">
                <a16:creationId xmlns:a16="http://schemas.microsoft.com/office/drawing/2014/main" id="{8CACAF4B-4022-6B49-A262-70460E6E0C33}"/>
              </a:ext>
            </a:extLst>
          </p:cNvPr>
          <p:cNvGrpSpPr/>
          <p:nvPr/>
        </p:nvGrpSpPr>
        <p:grpSpPr>
          <a:xfrm>
            <a:off x="6967224" y="3963284"/>
            <a:ext cx="1868963" cy="1452703"/>
            <a:chOff x="4433516" y="3872643"/>
            <a:chExt cx="1868963" cy="1452703"/>
          </a:xfrm>
        </p:grpSpPr>
        <p:sp>
          <p:nvSpPr>
            <p:cNvPr id="27" name="TextBox 26"/>
            <p:cNvSpPr txBox="1"/>
            <p:nvPr/>
          </p:nvSpPr>
          <p:spPr>
            <a:xfrm>
              <a:off x="4433516" y="4217350"/>
              <a:ext cx="1868963" cy="1107996"/>
            </a:xfrm>
            <a:prstGeom prst="rect">
              <a:avLst/>
            </a:prstGeom>
            <a:noFill/>
          </p:spPr>
          <p:txBody>
            <a:bodyPr wrap="square" rtlCol="0">
              <a:spAutoFit/>
            </a:bodyPr>
            <a:lstStyle/>
            <a:p>
              <a:pPr marL="171450" indent="-171450">
                <a:buFont typeface="Arial"/>
                <a:buChar char="•"/>
              </a:pPr>
              <a:r>
                <a:rPr lang="en-US" sz="1100" dirty="0">
                  <a:latin typeface="Cambria"/>
                  <a:cs typeface="Cambria"/>
                </a:rPr>
                <a:t>Operations of field offices and auditors at each racetrack in Louisiana.</a:t>
              </a:r>
            </a:p>
            <a:p>
              <a:pPr marL="171450" indent="-171450">
                <a:buFont typeface="Arial"/>
                <a:buChar char="•"/>
              </a:pPr>
              <a:endParaRPr lang="en-US" sz="1100" dirty="0">
                <a:latin typeface="Cambria"/>
                <a:cs typeface="Cambria"/>
              </a:endParaRPr>
            </a:p>
            <a:p>
              <a:pPr marL="171450" indent="-171450">
                <a:buFont typeface="Arial"/>
                <a:buChar char="•"/>
              </a:pPr>
              <a:r>
                <a:rPr lang="en-US" sz="1100" dirty="0">
                  <a:latin typeface="Cambria"/>
                  <a:cs typeface="Cambria"/>
                </a:rPr>
                <a:t>Issue licenses.</a:t>
              </a:r>
            </a:p>
          </p:txBody>
        </p:sp>
        <p:sp>
          <p:nvSpPr>
            <p:cNvPr id="30" name="TextBox 29">
              <a:extLst>
                <a:ext uri="{FF2B5EF4-FFF2-40B4-BE49-F238E27FC236}">
                  <a16:creationId xmlns:a16="http://schemas.microsoft.com/office/drawing/2014/main" id="{0C9AA1DE-121C-C046-BD9C-0161C0463802}"/>
                </a:ext>
              </a:extLst>
            </p:cNvPr>
            <p:cNvSpPr txBox="1"/>
            <p:nvPr/>
          </p:nvSpPr>
          <p:spPr>
            <a:xfrm>
              <a:off x="4464583" y="3872643"/>
              <a:ext cx="1806831" cy="261610"/>
            </a:xfrm>
            <a:prstGeom prst="rect">
              <a:avLst/>
            </a:prstGeom>
            <a:solidFill>
              <a:srgbClr val="800000"/>
            </a:solidFill>
            <a:ln>
              <a:solidFill>
                <a:schemeClr val="tx1"/>
              </a:solidFill>
            </a:ln>
          </p:spPr>
          <p:txBody>
            <a:bodyPr wrap="square" rtlCol="0">
              <a:spAutoFit/>
            </a:bodyPr>
            <a:lstStyle/>
            <a:p>
              <a:pPr algn="ctr"/>
              <a:r>
                <a:rPr lang="en-US" sz="1100" b="1" dirty="0">
                  <a:solidFill>
                    <a:schemeClr val="bg1"/>
                  </a:solidFill>
                  <a:latin typeface="Cambria"/>
                  <a:cs typeface="Cambria"/>
                </a:rPr>
                <a:t>Regulatory &amp; Licensing</a:t>
              </a:r>
            </a:p>
          </p:txBody>
        </p:sp>
      </p:grpSp>
      <p:pic>
        <p:nvPicPr>
          <p:cNvPr id="18" name="Picture 17">
            <a:extLst>
              <a:ext uri="{FF2B5EF4-FFF2-40B4-BE49-F238E27FC236}">
                <a16:creationId xmlns:a16="http://schemas.microsoft.com/office/drawing/2014/main" id="{65034B24-E982-BB47-B034-65B3FE511C14}"/>
              </a:ext>
            </a:extLst>
          </p:cNvPr>
          <p:cNvPicPr>
            <a:picLocks noChangeAspect="1"/>
          </p:cNvPicPr>
          <p:nvPr/>
        </p:nvPicPr>
        <p:blipFill>
          <a:blip r:embed="rId3"/>
          <a:stretch>
            <a:fillRect/>
          </a:stretch>
        </p:blipFill>
        <p:spPr>
          <a:xfrm>
            <a:off x="707098" y="1342314"/>
            <a:ext cx="1204971" cy="1106526"/>
          </a:xfrm>
          <a:prstGeom prst="rect">
            <a:avLst/>
          </a:prstGeom>
        </p:spPr>
      </p:pic>
      <p:sp>
        <p:nvSpPr>
          <p:cNvPr id="33" name="TextBox 32">
            <a:extLst>
              <a:ext uri="{FF2B5EF4-FFF2-40B4-BE49-F238E27FC236}">
                <a16:creationId xmlns:a16="http://schemas.microsoft.com/office/drawing/2014/main" id="{6000D648-F516-DA45-B4D4-2111C55D5960}"/>
              </a:ext>
            </a:extLst>
          </p:cNvPr>
          <p:cNvSpPr txBox="1"/>
          <p:nvPr/>
        </p:nvSpPr>
        <p:spPr>
          <a:xfrm>
            <a:off x="5521516" y="3219155"/>
            <a:ext cx="1451246" cy="276999"/>
          </a:xfrm>
          <a:prstGeom prst="rect">
            <a:avLst/>
          </a:prstGeom>
          <a:noFill/>
        </p:spPr>
        <p:txBody>
          <a:bodyPr wrap="square" rtlCol="0">
            <a:spAutoFit/>
          </a:bodyPr>
          <a:lstStyle/>
          <a:p>
            <a:pPr algn="ctr"/>
            <a:r>
              <a:rPr lang="en-US" sz="1200" i="1" dirty="0">
                <a:latin typeface="Cambria" panose="02040503050406030204" pitchFamily="18" charset="0"/>
              </a:rPr>
              <a:t>New Orleans</a:t>
            </a:r>
          </a:p>
        </p:txBody>
      </p:sp>
      <p:sp>
        <p:nvSpPr>
          <p:cNvPr id="35" name="TextBox 34">
            <a:extLst>
              <a:ext uri="{FF2B5EF4-FFF2-40B4-BE49-F238E27FC236}">
                <a16:creationId xmlns:a16="http://schemas.microsoft.com/office/drawing/2014/main" id="{C6EBF04B-06B0-6C48-A67A-F0EEE71C3DF5}"/>
              </a:ext>
            </a:extLst>
          </p:cNvPr>
          <p:cNvSpPr txBox="1"/>
          <p:nvPr/>
        </p:nvSpPr>
        <p:spPr>
          <a:xfrm>
            <a:off x="545252" y="2440369"/>
            <a:ext cx="1451246" cy="276999"/>
          </a:xfrm>
          <a:prstGeom prst="rect">
            <a:avLst/>
          </a:prstGeom>
          <a:noFill/>
        </p:spPr>
        <p:txBody>
          <a:bodyPr wrap="square" rtlCol="0">
            <a:spAutoFit/>
          </a:bodyPr>
          <a:lstStyle/>
          <a:p>
            <a:pPr algn="ctr"/>
            <a:r>
              <a:rPr lang="en-US" sz="1200" i="1" dirty="0">
                <a:latin typeface="Cambria" panose="02040503050406030204" pitchFamily="18" charset="0"/>
              </a:rPr>
              <a:t>Vinton</a:t>
            </a:r>
          </a:p>
        </p:txBody>
      </p:sp>
      <p:pic>
        <p:nvPicPr>
          <p:cNvPr id="21" name="Picture 20">
            <a:extLst>
              <a:ext uri="{FF2B5EF4-FFF2-40B4-BE49-F238E27FC236}">
                <a16:creationId xmlns:a16="http://schemas.microsoft.com/office/drawing/2014/main" id="{602AEC39-59E8-C743-B3E7-0A5A047B2FCA}"/>
              </a:ext>
            </a:extLst>
          </p:cNvPr>
          <p:cNvPicPr>
            <a:picLocks noChangeAspect="1"/>
          </p:cNvPicPr>
          <p:nvPr/>
        </p:nvPicPr>
        <p:blipFill>
          <a:blip r:embed="rId4"/>
          <a:stretch>
            <a:fillRect/>
          </a:stretch>
        </p:blipFill>
        <p:spPr>
          <a:xfrm>
            <a:off x="4785593" y="2581847"/>
            <a:ext cx="2674574" cy="665672"/>
          </a:xfrm>
          <a:prstGeom prst="rect">
            <a:avLst/>
          </a:prstGeom>
        </p:spPr>
      </p:pic>
      <p:sp>
        <p:nvSpPr>
          <p:cNvPr id="20" name="TextBox 19">
            <a:extLst>
              <a:ext uri="{FF2B5EF4-FFF2-40B4-BE49-F238E27FC236}">
                <a16:creationId xmlns:a16="http://schemas.microsoft.com/office/drawing/2014/main" id="{B13A6A36-948E-6A4F-A84E-C344FA01F364}"/>
              </a:ext>
            </a:extLst>
          </p:cNvPr>
          <p:cNvSpPr txBox="1"/>
          <p:nvPr/>
        </p:nvSpPr>
        <p:spPr>
          <a:xfrm>
            <a:off x="2100766" y="3220123"/>
            <a:ext cx="1451246" cy="276999"/>
          </a:xfrm>
          <a:prstGeom prst="rect">
            <a:avLst/>
          </a:prstGeom>
          <a:noFill/>
        </p:spPr>
        <p:txBody>
          <a:bodyPr wrap="square" rtlCol="0">
            <a:spAutoFit/>
          </a:bodyPr>
          <a:lstStyle/>
          <a:p>
            <a:pPr algn="ctr"/>
            <a:r>
              <a:rPr lang="en-US" sz="1200" i="1" dirty="0">
                <a:latin typeface="Cambria" panose="02040503050406030204" pitchFamily="18" charset="0"/>
              </a:rPr>
              <a:t>Bossier City</a:t>
            </a:r>
          </a:p>
        </p:txBody>
      </p:sp>
      <p:pic>
        <p:nvPicPr>
          <p:cNvPr id="36" name="Picture 35">
            <a:extLst>
              <a:ext uri="{FF2B5EF4-FFF2-40B4-BE49-F238E27FC236}">
                <a16:creationId xmlns:a16="http://schemas.microsoft.com/office/drawing/2014/main" id="{911B2F7B-1E60-9741-B569-4F3025111E9A}"/>
              </a:ext>
            </a:extLst>
          </p:cNvPr>
          <p:cNvPicPr>
            <a:picLocks noChangeAspect="1"/>
          </p:cNvPicPr>
          <p:nvPr/>
        </p:nvPicPr>
        <p:blipFill>
          <a:blip r:embed="rId5"/>
          <a:stretch>
            <a:fillRect/>
          </a:stretch>
        </p:blipFill>
        <p:spPr>
          <a:xfrm>
            <a:off x="6967226" y="1483231"/>
            <a:ext cx="1554590" cy="777295"/>
          </a:xfrm>
          <a:prstGeom prst="rect">
            <a:avLst/>
          </a:prstGeom>
        </p:spPr>
      </p:pic>
      <p:sp>
        <p:nvSpPr>
          <p:cNvPr id="34" name="TextBox 33">
            <a:extLst>
              <a:ext uri="{FF2B5EF4-FFF2-40B4-BE49-F238E27FC236}">
                <a16:creationId xmlns:a16="http://schemas.microsoft.com/office/drawing/2014/main" id="{BB45922A-166C-BF40-ACE5-B08A19039D89}"/>
              </a:ext>
            </a:extLst>
          </p:cNvPr>
          <p:cNvSpPr txBox="1"/>
          <p:nvPr/>
        </p:nvSpPr>
        <p:spPr>
          <a:xfrm>
            <a:off x="7120751" y="2165104"/>
            <a:ext cx="1451246" cy="276999"/>
          </a:xfrm>
          <a:prstGeom prst="rect">
            <a:avLst/>
          </a:prstGeom>
          <a:noFill/>
        </p:spPr>
        <p:txBody>
          <a:bodyPr wrap="square" rtlCol="0">
            <a:spAutoFit/>
          </a:bodyPr>
          <a:lstStyle/>
          <a:p>
            <a:pPr algn="ctr"/>
            <a:r>
              <a:rPr lang="en-US" sz="1200" i="1" dirty="0">
                <a:latin typeface="Cambria" panose="02040503050406030204" pitchFamily="18" charset="0"/>
              </a:rPr>
              <a:t>Opelousas</a:t>
            </a:r>
          </a:p>
        </p:txBody>
      </p:sp>
      <p:pic>
        <p:nvPicPr>
          <p:cNvPr id="38" name="Picture 37">
            <a:extLst>
              <a:ext uri="{FF2B5EF4-FFF2-40B4-BE49-F238E27FC236}">
                <a16:creationId xmlns:a16="http://schemas.microsoft.com/office/drawing/2014/main" id="{C519AEC0-2A23-EB46-858C-2003017FAEE0}"/>
              </a:ext>
            </a:extLst>
          </p:cNvPr>
          <p:cNvPicPr>
            <a:picLocks noChangeAspect="1"/>
          </p:cNvPicPr>
          <p:nvPr/>
        </p:nvPicPr>
        <p:blipFill>
          <a:blip r:embed="rId6"/>
          <a:stretch>
            <a:fillRect/>
          </a:stretch>
        </p:blipFill>
        <p:spPr>
          <a:xfrm>
            <a:off x="2100729" y="2630537"/>
            <a:ext cx="1647001" cy="603901"/>
          </a:xfrm>
          <a:prstGeom prst="rect">
            <a:avLst/>
          </a:prstGeom>
        </p:spPr>
      </p:pic>
    </p:spTree>
    <p:extLst>
      <p:ext uri="{BB962C8B-B14F-4D97-AF65-F5344CB8AC3E}">
        <p14:creationId xmlns:p14="http://schemas.microsoft.com/office/powerpoint/2010/main" val="4191713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32997" y="128904"/>
            <a:ext cx="8870316" cy="855743"/>
          </a:xfrm>
          <a:prstGeom prst="rect">
            <a:avLst/>
          </a:prstGeom>
          <a:solidFill>
            <a:srgbClr val="212935"/>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11" name="Rectangle 10"/>
          <p:cNvSpPr/>
          <p:nvPr/>
        </p:nvSpPr>
        <p:spPr>
          <a:xfrm>
            <a:off x="132997" y="126272"/>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BraidedSeal.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95" y="157496"/>
            <a:ext cx="773715" cy="789834"/>
          </a:xfrm>
          <a:prstGeom prst="rect">
            <a:avLst/>
          </a:prstGeom>
          <a:solidFill>
            <a:srgbClr val="212935"/>
          </a:solidFill>
          <a:ln>
            <a:noFill/>
          </a:ln>
        </p:spPr>
      </p:pic>
      <p:graphicFrame>
        <p:nvGraphicFramePr>
          <p:cNvPr id="36" name="Chart 35"/>
          <p:cNvGraphicFramePr/>
          <p:nvPr>
            <p:extLst>
              <p:ext uri="{D42A27DB-BD31-4B8C-83A1-F6EECF244321}">
                <p14:modId xmlns:p14="http://schemas.microsoft.com/office/powerpoint/2010/main" val="1747105307"/>
              </p:ext>
            </p:extLst>
          </p:nvPr>
        </p:nvGraphicFramePr>
        <p:xfrm>
          <a:off x="226771" y="1154470"/>
          <a:ext cx="8690458" cy="5310826"/>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1"/>
          <p:cNvSpPr txBox="1">
            <a:spLocks/>
          </p:cNvSpPr>
          <p:nvPr/>
        </p:nvSpPr>
        <p:spPr>
          <a:xfrm>
            <a:off x="8601143" y="6490951"/>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smtClean="0">
                <a:solidFill>
                  <a:srgbClr val="4F81BD"/>
                </a:solidFill>
                <a:latin typeface="Bernard MT Condensed"/>
                <a:cs typeface="Bernard MT Condensed"/>
              </a:rPr>
              <a:pPr/>
              <a:t>3</a:t>
            </a:fld>
            <a:endParaRPr lang="en-US" sz="1000" i="1" dirty="0">
              <a:solidFill>
                <a:srgbClr val="4F81BD"/>
              </a:solidFill>
              <a:latin typeface="Bernard MT Condensed"/>
              <a:cs typeface="Bernard MT Condensed"/>
            </a:endParaRPr>
          </a:p>
        </p:txBody>
      </p:sp>
      <p:sp>
        <p:nvSpPr>
          <p:cNvPr id="12" name="Rectangle 11"/>
          <p:cNvSpPr/>
          <p:nvPr/>
        </p:nvSpPr>
        <p:spPr>
          <a:xfrm>
            <a:off x="1181442" y="150292"/>
            <a:ext cx="7057941" cy="769441"/>
          </a:xfrm>
          <a:prstGeom prst="rect">
            <a:avLst/>
          </a:prstGeom>
        </p:spPr>
        <p:txBody>
          <a:bodyPr wrap="square">
            <a:spAutoFit/>
          </a:bodyPr>
          <a:lstStyle/>
          <a:p>
            <a:pPr algn="ctr"/>
            <a:r>
              <a:rPr lang="en-US" sz="2400" dirty="0">
                <a:solidFill>
                  <a:srgbClr val="FFFFCC"/>
                </a:solidFill>
                <a:latin typeface="Cambria"/>
                <a:cs typeface="Cambria"/>
              </a:rPr>
              <a:t>01-254 Louisiana State Racing Commission</a:t>
            </a:r>
          </a:p>
          <a:p>
            <a:pPr algn="ctr"/>
            <a:r>
              <a:rPr lang="en-US" sz="2000" dirty="0">
                <a:solidFill>
                  <a:srgbClr val="FFFFCC"/>
                </a:solidFill>
                <a:latin typeface="Cambria"/>
                <a:cs typeface="Cambria"/>
              </a:rPr>
              <a:t>Changes in Funding since FY15</a:t>
            </a:r>
            <a:endParaRPr lang="en-US" sz="1200" dirty="0">
              <a:solidFill>
                <a:srgbClr val="FFFFCC"/>
              </a:solidFill>
              <a:latin typeface="Cambria"/>
              <a:cs typeface="Cambria"/>
            </a:endParaRPr>
          </a:p>
        </p:txBody>
      </p:sp>
      <p:sp>
        <p:nvSpPr>
          <p:cNvPr id="34" name="TextBox 33">
            <a:extLst>
              <a:ext uri="{FF2B5EF4-FFF2-40B4-BE49-F238E27FC236}">
                <a16:creationId xmlns:a16="http://schemas.microsoft.com/office/drawing/2014/main" id="{4B34232A-EBB3-DB40-B9B1-10D6E273CD93}"/>
              </a:ext>
            </a:extLst>
          </p:cNvPr>
          <p:cNvSpPr txBox="1"/>
          <p:nvPr/>
        </p:nvSpPr>
        <p:spPr>
          <a:xfrm>
            <a:off x="5849346" y="2378691"/>
            <a:ext cx="521298" cy="261610"/>
          </a:xfrm>
          <a:prstGeom prst="rect">
            <a:avLst/>
          </a:prstGeom>
          <a:noFill/>
        </p:spPr>
        <p:txBody>
          <a:bodyPr wrap="none" rtlCol="0">
            <a:spAutoFit/>
          </a:bodyPr>
          <a:lstStyle/>
          <a:p>
            <a:pPr algn="ctr"/>
            <a:r>
              <a:rPr lang="en-US" sz="1100" dirty="0">
                <a:latin typeface="Cambria"/>
                <a:cs typeface="Cambria"/>
              </a:rPr>
              <a:t>$11.6</a:t>
            </a:r>
          </a:p>
        </p:txBody>
      </p:sp>
      <p:sp>
        <p:nvSpPr>
          <p:cNvPr id="35" name="TextBox 34">
            <a:extLst>
              <a:ext uri="{FF2B5EF4-FFF2-40B4-BE49-F238E27FC236}">
                <a16:creationId xmlns:a16="http://schemas.microsoft.com/office/drawing/2014/main" id="{979746AB-CF24-8E41-9A1D-72ABCBB61808}"/>
              </a:ext>
            </a:extLst>
          </p:cNvPr>
          <p:cNvSpPr txBox="1"/>
          <p:nvPr/>
        </p:nvSpPr>
        <p:spPr>
          <a:xfrm>
            <a:off x="5101260" y="2338116"/>
            <a:ext cx="521298" cy="261610"/>
          </a:xfrm>
          <a:prstGeom prst="rect">
            <a:avLst/>
          </a:prstGeom>
          <a:noFill/>
        </p:spPr>
        <p:txBody>
          <a:bodyPr wrap="none" rtlCol="0">
            <a:spAutoFit/>
          </a:bodyPr>
          <a:lstStyle/>
          <a:p>
            <a:pPr algn="ctr"/>
            <a:r>
              <a:rPr lang="en-US" sz="1100" dirty="0">
                <a:latin typeface="Cambria"/>
                <a:cs typeface="Cambria"/>
              </a:rPr>
              <a:t>$11.8</a:t>
            </a:r>
          </a:p>
        </p:txBody>
      </p:sp>
      <p:sp>
        <p:nvSpPr>
          <p:cNvPr id="37" name="TextBox 36">
            <a:extLst>
              <a:ext uri="{FF2B5EF4-FFF2-40B4-BE49-F238E27FC236}">
                <a16:creationId xmlns:a16="http://schemas.microsoft.com/office/drawing/2014/main" id="{7B76FEE4-5BB8-B643-AE03-CACD81556FF1}"/>
              </a:ext>
            </a:extLst>
          </p:cNvPr>
          <p:cNvSpPr txBox="1"/>
          <p:nvPr/>
        </p:nvSpPr>
        <p:spPr>
          <a:xfrm>
            <a:off x="4382582" y="2378691"/>
            <a:ext cx="521298" cy="261610"/>
          </a:xfrm>
          <a:prstGeom prst="rect">
            <a:avLst/>
          </a:prstGeom>
          <a:noFill/>
        </p:spPr>
        <p:txBody>
          <a:bodyPr wrap="none" rtlCol="0">
            <a:spAutoFit/>
          </a:bodyPr>
          <a:lstStyle/>
          <a:p>
            <a:pPr algn="ctr"/>
            <a:r>
              <a:rPr lang="en-US" sz="1100" dirty="0">
                <a:latin typeface="Cambria"/>
                <a:cs typeface="Cambria"/>
              </a:rPr>
              <a:t>$11.7</a:t>
            </a:r>
          </a:p>
        </p:txBody>
      </p:sp>
      <p:sp>
        <p:nvSpPr>
          <p:cNvPr id="38" name="TextBox 37">
            <a:extLst>
              <a:ext uri="{FF2B5EF4-FFF2-40B4-BE49-F238E27FC236}">
                <a16:creationId xmlns:a16="http://schemas.microsoft.com/office/drawing/2014/main" id="{759D83C8-BAB9-9544-9BAB-D988EB83828E}"/>
              </a:ext>
            </a:extLst>
          </p:cNvPr>
          <p:cNvSpPr txBox="1"/>
          <p:nvPr/>
        </p:nvSpPr>
        <p:spPr>
          <a:xfrm>
            <a:off x="3573528" y="2378691"/>
            <a:ext cx="521298" cy="261610"/>
          </a:xfrm>
          <a:prstGeom prst="rect">
            <a:avLst/>
          </a:prstGeom>
          <a:noFill/>
        </p:spPr>
        <p:txBody>
          <a:bodyPr wrap="none" rtlCol="0">
            <a:spAutoFit/>
          </a:bodyPr>
          <a:lstStyle/>
          <a:p>
            <a:pPr algn="ctr"/>
            <a:r>
              <a:rPr lang="en-US" sz="1100" dirty="0">
                <a:latin typeface="Cambria"/>
                <a:cs typeface="Cambria"/>
              </a:rPr>
              <a:t>$11.6</a:t>
            </a:r>
          </a:p>
        </p:txBody>
      </p:sp>
      <p:sp>
        <p:nvSpPr>
          <p:cNvPr id="39" name="TextBox 38">
            <a:extLst>
              <a:ext uri="{FF2B5EF4-FFF2-40B4-BE49-F238E27FC236}">
                <a16:creationId xmlns:a16="http://schemas.microsoft.com/office/drawing/2014/main" id="{F3A0F62B-16B7-9046-AF81-3012B8794D2D}"/>
              </a:ext>
            </a:extLst>
          </p:cNvPr>
          <p:cNvSpPr txBox="1"/>
          <p:nvPr/>
        </p:nvSpPr>
        <p:spPr>
          <a:xfrm>
            <a:off x="2803223" y="2378691"/>
            <a:ext cx="521298" cy="261610"/>
          </a:xfrm>
          <a:prstGeom prst="rect">
            <a:avLst/>
          </a:prstGeom>
          <a:noFill/>
        </p:spPr>
        <p:txBody>
          <a:bodyPr wrap="none" rtlCol="0">
            <a:spAutoFit/>
          </a:bodyPr>
          <a:lstStyle/>
          <a:p>
            <a:pPr algn="ctr"/>
            <a:r>
              <a:rPr lang="en-US" sz="1100" dirty="0">
                <a:latin typeface="Cambria"/>
                <a:cs typeface="Cambria"/>
              </a:rPr>
              <a:t>$11.4</a:t>
            </a:r>
          </a:p>
        </p:txBody>
      </p:sp>
      <p:sp>
        <p:nvSpPr>
          <p:cNvPr id="40" name="TextBox 39">
            <a:extLst>
              <a:ext uri="{FF2B5EF4-FFF2-40B4-BE49-F238E27FC236}">
                <a16:creationId xmlns:a16="http://schemas.microsoft.com/office/drawing/2014/main" id="{32D50AAE-48AD-D448-9FB7-4293177D11A9}"/>
              </a:ext>
            </a:extLst>
          </p:cNvPr>
          <p:cNvSpPr txBox="1"/>
          <p:nvPr/>
        </p:nvSpPr>
        <p:spPr>
          <a:xfrm>
            <a:off x="1994169" y="2327730"/>
            <a:ext cx="521298" cy="261610"/>
          </a:xfrm>
          <a:prstGeom prst="rect">
            <a:avLst/>
          </a:prstGeom>
          <a:noFill/>
        </p:spPr>
        <p:txBody>
          <a:bodyPr wrap="none" rtlCol="0">
            <a:spAutoFit/>
          </a:bodyPr>
          <a:lstStyle/>
          <a:p>
            <a:pPr algn="ctr"/>
            <a:r>
              <a:rPr lang="en-US" sz="1100" dirty="0">
                <a:latin typeface="Cambria"/>
                <a:cs typeface="Cambria"/>
              </a:rPr>
              <a:t>$11.7</a:t>
            </a:r>
          </a:p>
        </p:txBody>
      </p:sp>
      <p:sp>
        <p:nvSpPr>
          <p:cNvPr id="41" name="TextBox 40">
            <a:extLst>
              <a:ext uri="{FF2B5EF4-FFF2-40B4-BE49-F238E27FC236}">
                <a16:creationId xmlns:a16="http://schemas.microsoft.com/office/drawing/2014/main" id="{ABAC1C55-793A-7540-ADEA-EACE55567F2B}"/>
              </a:ext>
            </a:extLst>
          </p:cNvPr>
          <p:cNvSpPr txBox="1"/>
          <p:nvPr/>
        </p:nvSpPr>
        <p:spPr>
          <a:xfrm>
            <a:off x="1223864" y="2354746"/>
            <a:ext cx="521298" cy="261610"/>
          </a:xfrm>
          <a:prstGeom prst="rect">
            <a:avLst/>
          </a:prstGeom>
          <a:noFill/>
        </p:spPr>
        <p:txBody>
          <a:bodyPr wrap="none" rtlCol="0">
            <a:spAutoFit/>
          </a:bodyPr>
          <a:lstStyle/>
          <a:p>
            <a:pPr algn="ctr"/>
            <a:r>
              <a:rPr lang="en-US" sz="1100" dirty="0">
                <a:latin typeface="Cambria"/>
                <a:cs typeface="Cambria"/>
              </a:rPr>
              <a:t>$11.6</a:t>
            </a:r>
          </a:p>
        </p:txBody>
      </p:sp>
      <p:sp>
        <p:nvSpPr>
          <p:cNvPr id="2" name="TextBox 1">
            <a:extLst>
              <a:ext uri="{FF2B5EF4-FFF2-40B4-BE49-F238E27FC236}">
                <a16:creationId xmlns:a16="http://schemas.microsoft.com/office/drawing/2014/main" id="{DCEBD1AF-CFA0-0C43-8AC4-76B1F2D67D6A}"/>
              </a:ext>
            </a:extLst>
          </p:cNvPr>
          <p:cNvSpPr txBox="1"/>
          <p:nvPr/>
        </p:nvSpPr>
        <p:spPr>
          <a:xfrm>
            <a:off x="2115797" y="1732787"/>
            <a:ext cx="3201263" cy="400110"/>
          </a:xfrm>
          <a:prstGeom prst="rect">
            <a:avLst/>
          </a:prstGeom>
          <a:solidFill>
            <a:schemeClr val="bg1"/>
          </a:solidFill>
        </p:spPr>
        <p:txBody>
          <a:bodyPr wrap="square" rtlCol="0">
            <a:spAutoFit/>
          </a:bodyPr>
          <a:lstStyle/>
          <a:p>
            <a:pPr algn="ctr"/>
            <a:r>
              <a:rPr lang="en-US" sz="1000" i="1" dirty="0">
                <a:solidFill>
                  <a:schemeClr val="accent1">
                    <a:lumMod val="75000"/>
                  </a:schemeClr>
                </a:solidFill>
                <a:latin typeface="Cambria" panose="02040503050406030204" pitchFamily="18" charset="0"/>
              </a:rPr>
              <a:t>General Fund swap to offset COVID losses in fee revenue and provide cash flow to begin the following year </a:t>
            </a:r>
          </a:p>
        </p:txBody>
      </p:sp>
      <p:cxnSp>
        <p:nvCxnSpPr>
          <p:cNvPr id="5" name="Straight Arrow Connector 4">
            <a:extLst>
              <a:ext uri="{FF2B5EF4-FFF2-40B4-BE49-F238E27FC236}">
                <a16:creationId xmlns:a16="http://schemas.microsoft.com/office/drawing/2014/main" id="{00A42460-0CD7-3C43-9BF9-CBC984FFD289}"/>
              </a:ext>
            </a:extLst>
          </p:cNvPr>
          <p:cNvCxnSpPr>
            <a:cxnSpLocks/>
          </p:cNvCxnSpPr>
          <p:nvPr/>
        </p:nvCxnSpPr>
        <p:spPr>
          <a:xfrm>
            <a:off x="4852253" y="2181044"/>
            <a:ext cx="333443" cy="4267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2">
            <a:extLst>
              <a:ext uri="{FF2B5EF4-FFF2-40B4-BE49-F238E27FC236}">
                <a16:creationId xmlns:a16="http://schemas.microsoft.com/office/drawing/2014/main" id="{E4E3B813-C347-8247-8B8C-A1B50CA771E9}"/>
              </a:ext>
            </a:extLst>
          </p:cNvPr>
          <p:cNvSpPr txBox="1"/>
          <p:nvPr/>
        </p:nvSpPr>
        <p:spPr>
          <a:xfrm>
            <a:off x="5466123" y="1146350"/>
            <a:ext cx="3389416" cy="430906"/>
          </a:xfrm>
          <a:prstGeom prst="rect">
            <a:avLst/>
          </a:prstGeom>
          <a:noFill/>
          <a:ln>
            <a:solidFill>
              <a:srgbClr val="10253F"/>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b="1" dirty="0">
                <a:solidFill>
                  <a:prstClr val="black"/>
                </a:solidFill>
                <a:latin typeface="Cambria"/>
                <a:cs typeface="Cambria"/>
              </a:rPr>
              <a:t>C</a:t>
            </a:r>
            <a:r>
              <a:rPr lang="en-US" sz="1100" b="1" dirty="0" smtClean="0">
                <a:solidFill>
                  <a:prstClr val="black"/>
                </a:solidFill>
                <a:latin typeface="Cambria"/>
                <a:cs typeface="Cambria"/>
              </a:rPr>
              <a:t>hange </a:t>
            </a:r>
            <a:r>
              <a:rPr lang="en-US" sz="1100" b="1" dirty="0">
                <a:solidFill>
                  <a:prstClr val="black"/>
                </a:solidFill>
                <a:latin typeface="Cambria"/>
                <a:cs typeface="Cambria"/>
              </a:rPr>
              <a:t>from FY15 to FY21 is -0.5%</a:t>
            </a:r>
          </a:p>
          <a:p>
            <a:pPr algn="ctr"/>
            <a:r>
              <a:rPr lang="en-US" b="1" dirty="0">
                <a:solidFill>
                  <a:prstClr val="black"/>
                </a:solidFill>
                <a:latin typeface="Cambria"/>
                <a:cs typeface="Cambria"/>
              </a:rPr>
              <a:t>C</a:t>
            </a:r>
            <a:r>
              <a:rPr lang="en-US" sz="1100" b="1" dirty="0" smtClean="0">
                <a:solidFill>
                  <a:prstClr val="black"/>
                </a:solidFill>
                <a:latin typeface="Cambria"/>
                <a:cs typeface="Cambria"/>
              </a:rPr>
              <a:t>hange </a:t>
            </a:r>
            <a:r>
              <a:rPr lang="en-US" sz="1100" b="1" dirty="0">
                <a:solidFill>
                  <a:prstClr val="black"/>
                </a:solidFill>
                <a:latin typeface="Cambria"/>
                <a:cs typeface="Cambria"/>
              </a:rPr>
              <a:t>from FY15 to FY23 is 22.9%</a:t>
            </a:r>
          </a:p>
        </p:txBody>
      </p:sp>
      <p:sp>
        <p:nvSpPr>
          <p:cNvPr id="24" name="TextBox 23">
            <a:extLst>
              <a:ext uri="{FF2B5EF4-FFF2-40B4-BE49-F238E27FC236}">
                <a16:creationId xmlns:a16="http://schemas.microsoft.com/office/drawing/2014/main" id="{B6A27946-7585-DA4E-9771-8B90E5DD55A7}"/>
              </a:ext>
            </a:extLst>
          </p:cNvPr>
          <p:cNvSpPr txBox="1"/>
          <p:nvPr/>
        </p:nvSpPr>
        <p:spPr>
          <a:xfrm>
            <a:off x="6684788" y="2059537"/>
            <a:ext cx="521298" cy="261610"/>
          </a:xfrm>
          <a:prstGeom prst="rect">
            <a:avLst/>
          </a:prstGeom>
          <a:noFill/>
        </p:spPr>
        <p:txBody>
          <a:bodyPr wrap="none" rtlCol="0">
            <a:spAutoFit/>
          </a:bodyPr>
          <a:lstStyle/>
          <a:p>
            <a:pPr algn="ctr"/>
            <a:r>
              <a:rPr lang="en-US" sz="1100" dirty="0">
                <a:latin typeface="Cambria"/>
                <a:cs typeface="Cambria"/>
              </a:rPr>
              <a:t>$13.3</a:t>
            </a:r>
          </a:p>
        </p:txBody>
      </p:sp>
      <p:sp>
        <p:nvSpPr>
          <p:cNvPr id="25" name="TextBox 24">
            <a:extLst>
              <a:ext uri="{FF2B5EF4-FFF2-40B4-BE49-F238E27FC236}">
                <a16:creationId xmlns:a16="http://schemas.microsoft.com/office/drawing/2014/main" id="{69E18726-4D4D-7D48-8B15-A02BE6EA0ED2}"/>
              </a:ext>
            </a:extLst>
          </p:cNvPr>
          <p:cNvSpPr txBox="1"/>
          <p:nvPr/>
        </p:nvSpPr>
        <p:spPr>
          <a:xfrm>
            <a:off x="8321970" y="1834468"/>
            <a:ext cx="521298" cy="261610"/>
          </a:xfrm>
          <a:prstGeom prst="rect">
            <a:avLst/>
          </a:prstGeom>
          <a:noFill/>
        </p:spPr>
        <p:txBody>
          <a:bodyPr wrap="none" rtlCol="0">
            <a:spAutoFit/>
          </a:bodyPr>
          <a:lstStyle/>
          <a:p>
            <a:pPr algn="ctr"/>
            <a:r>
              <a:rPr lang="en-US" sz="1100" dirty="0">
                <a:latin typeface="Cambria"/>
                <a:cs typeface="Cambria"/>
              </a:rPr>
              <a:t>$14.3</a:t>
            </a:r>
          </a:p>
        </p:txBody>
      </p:sp>
      <p:sp>
        <p:nvSpPr>
          <p:cNvPr id="20" name="TextBox 19">
            <a:extLst>
              <a:ext uri="{FF2B5EF4-FFF2-40B4-BE49-F238E27FC236}">
                <a16:creationId xmlns:a16="http://schemas.microsoft.com/office/drawing/2014/main" id="{6C7A54C1-45EB-7A42-A305-C966EAA57610}"/>
              </a:ext>
            </a:extLst>
          </p:cNvPr>
          <p:cNvSpPr txBox="1"/>
          <p:nvPr/>
        </p:nvSpPr>
        <p:spPr>
          <a:xfrm>
            <a:off x="7458357" y="2050239"/>
            <a:ext cx="521298" cy="261610"/>
          </a:xfrm>
          <a:prstGeom prst="rect">
            <a:avLst/>
          </a:prstGeom>
          <a:noFill/>
        </p:spPr>
        <p:txBody>
          <a:bodyPr wrap="none" rtlCol="0">
            <a:spAutoFit/>
          </a:bodyPr>
          <a:lstStyle/>
          <a:p>
            <a:pPr algn="ctr"/>
            <a:r>
              <a:rPr lang="en-US" sz="1100" dirty="0">
                <a:latin typeface="Cambria"/>
                <a:cs typeface="Cambria"/>
              </a:rPr>
              <a:t>$13.3</a:t>
            </a:r>
          </a:p>
        </p:txBody>
      </p:sp>
      <p:sp>
        <p:nvSpPr>
          <p:cNvPr id="22" name="TextBox 21">
            <a:extLst>
              <a:ext uri="{FF2B5EF4-FFF2-40B4-BE49-F238E27FC236}">
                <a16:creationId xmlns:a16="http://schemas.microsoft.com/office/drawing/2014/main" id="{BF941783-9C40-DE4D-99F0-318157321DBA}"/>
              </a:ext>
            </a:extLst>
          </p:cNvPr>
          <p:cNvSpPr txBox="1"/>
          <p:nvPr/>
        </p:nvSpPr>
        <p:spPr>
          <a:xfrm>
            <a:off x="3837801" y="6484688"/>
            <a:ext cx="4970690" cy="230832"/>
          </a:xfrm>
          <a:prstGeom prst="rect">
            <a:avLst/>
          </a:prstGeom>
          <a:noFill/>
        </p:spPr>
        <p:txBody>
          <a:bodyPr wrap="square" rtlCol="0">
            <a:spAutoFit/>
          </a:bodyPr>
          <a:lstStyle/>
          <a:p>
            <a:pPr algn="ctr"/>
            <a:r>
              <a:rPr lang="en-US" sz="900" i="1" dirty="0">
                <a:solidFill>
                  <a:srgbClr val="0070C0"/>
                </a:solidFill>
                <a:latin typeface="Cambria" panose="02040503050406030204" pitchFamily="18" charset="0"/>
              </a:rPr>
              <a:t>LSRC is authorized to retain excess fees to use as seed until the next year’s fees are collected. </a:t>
            </a:r>
          </a:p>
        </p:txBody>
      </p:sp>
    </p:spTree>
    <p:extLst>
      <p:ext uri="{BB962C8B-B14F-4D97-AF65-F5344CB8AC3E}">
        <p14:creationId xmlns:p14="http://schemas.microsoft.com/office/powerpoint/2010/main" val="1908970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5523" y="132798"/>
            <a:ext cx="8870317" cy="6614903"/>
            <a:chOff x="145523" y="119068"/>
            <a:chExt cx="8870317" cy="6614903"/>
          </a:xfrm>
        </p:grpSpPr>
        <p:sp>
          <p:nvSpPr>
            <p:cNvPr id="16" name="Rectangle 15"/>
            <p:cNvSpPr/>
            <p:nvPr/>
          </p:nvSpPr>
          <p:spPr>
            <a:xfrm>
              <a:off x="145523" y="121700"/>
              <a:ext cx="8870316" cy="855743"/>
            </a:xfrm>
            <a:prstGeom prst="rect">
              <a:avLst/>
            </a:prstGeom>
            <a:solidFill>
              <a:srgbClr val="0F253E"/>
            </a:solidFill>
            <a:ln w="38100" cmpd="sng">
              <a:solidFill>
                <a:srgbClr val="9B992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17" name="Rectangle 16"/>
            <p:cNvSpPr/>
            <p:nvPr/>
          </p:nvSpPr>
          <p:spPr>
            <a:xfrm>
              <a:off x="145523" y="119068"/>
              <a:ext cx="8870317" cy="6614903"/>
            </a:xfrm>
            <a:prstGeom prst="rect">
              <a:avLst/>
            </a:prstGeom>
            <a:noFill/>
            <a:ln w="38100" cmpd="sng">
              <a:solidFill>
                <a:srgbClr val="9A8E3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BraidedSeal.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21" y="150292"/>
              <a:ext cx="773715" cy="789834"/>
            </a:xfrm>
            <a:prstGeom prst="rect">
              <a:avLst/>
            </a:prstGeom>
          </p:spPr>
        </p:pic>
      </p:grpSp>
      <p:sp>
        <p:nvSpPr>
          <p:cNvPr id="13" name="Rectangle 12"/>
          <p:cNvSpPr/>
          <p:nvPr/>
        </p:nvSpPr>
        <p:spPr>
          <a:xfrm>
            <a:off x="1185699" y="163047"/>
            <a:ext cx="7549432" cy="830997"/>
          </a:xfrm>
          <a:prstGeom prst="rect">
            <a:avLst/>
          </a:prstGeom>
        </p:spPr>
        <p:txBody>
          <a:bodyPr wrap="square">
            <a:spAutoFit/>
          </a:bodyPr>
          <a:lstStyle/>
          <a:p>
            <a:pPr algn="ctr"/>
            <a:r>
              <a:rPr lang="en-US" sz="2400" dirty="0">
                <a:solidFill>
                  <a:srgbClr val="FFFFCC"/>
                </a:solidFill>
                <a:latin typeface="Cambria"/>
                <a:cs typeface="Cambria"/>
              </a:rPr>
              <a:t>01-254 Louisiana Racing Commission</a:t>
            </a:r>
          </a:p>
          <a:p>
            <a:pPr algn="ctr"/>
            <a:r>
              <a:rPr lang="en-US" sz="2400" dirty="0">
                <a:solidFill>
                  <a:srgbClr val="FFFFCC"/>
                </a:solidFill>
                <a:latin typeface="Cambria"/>
                <a:cs typeface="Cambria"/>
              </a:rPr>
              <a:t>Statewide Adjustments Recommended for FY23</a:t>
            </a:r>
          </a:p>
        </p:txBody>
      </p:sp>
      <p:sp>
        <p:nvSpPr>
          <p:cNvPr id="14" name="Slide Number Placeholder 1"/>
          <p:cNvSpPr txBox="1">
            <a:spLocks/>
          </p:cNvSpPr>
          <p:nvPr/>
        </p:nvSpPr>
        <p:spPr>
          <a:xfrm>
            <a:off x="8618395" y="6542707"/>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smtClean="0">
                <a:solidFill>
                  <a:srgbClr val="4F81BD"/>
                </a:solidFill>
                <a:latin typeface="Bernard MT Condensed"/>
                <a:cs typeface="Bernard MT Condensed"/>
              </a:rPr>
              <a:pPr/>
              <a:t>4</a:t>
            </a:fld>
            <a:endParaRPr lang="en-US" sz="1000" i="1" dirty="0">
              <a:solidFill>
                <a:srgbClr val="4F81BD"/>
              </a:solidFill>
              <a:latin typeface="Bernard MT Condensed"/>
              <a:cs typeface="Bernard MT Condensed"/>
            </a:endParaRPr>
          </a:p>
        </p:txBody>
      </p:sp>
      <p:graphicFrame>
        <p:nvGraphicFramePr>
          <p:cNvPr id="2" name="Object 1">
            <a:extLst>
              <a:ext uri="{FF2B5EF4-FFF2-40B4-BE49-F238E27FC236}">
                <a16:creationId xmlns:a16="http://schemas.microsoft.com/office/drawing/2014/main" id="{A6FABCAC-0F04-AA44-B915-722FF1FEF4D8}"/>
              </a:ext>
            </a:extLst>
          </p:cNvPr>
          <p:cNvGraphicFramePr>
            <a:graphicFrameLocks noChangeAspect="1"/>
          </p:cNvGraphicFramePr>
          <p:nvPr>
            <p:extLst/>
          </p:nvPr>
        </p:nvGraphicFramePr>
        <p:xfrm>
          <a:off x="317500" y="1516063"/>
          <a:ext cx="8526463" cy="4494212"/>
        </p:xfrm>
        <a:graphic>
          <a:graphicData uri="http://schemas.openxmlformats.org/presentationml/2006/ole">
            <mc:AlternateContent xmlns:mc="http://schemas.openxmlformats.org/markup-compatibility/2006">
              <mc:Choice xmlns:v="urn:schemas-microsoft-com:vml" Requires="v">
                <p:oleObj spid="_x0000_s1043" name="Worksheet" r:id="rId4" imgW="10845800" imgH="5715000" progId="Excel.Sheet.12">
                  <p:embed/>
                </p:oleObj>
              </mc:Choice>
              <mc:Fallback>
                <p:oleObj name="Worksheet" r:id="rId4" imgW="10845800" imgH="5715000" progId="Excel.Sheet.12">
                  <p:embed/>
                  <p:pic>
                    <p:nvPicPr>
                      <p:cNvPr id="2" name="Object 1">
                        <a:extLst>
                          <a:ext uri="{FF2B5EF4-FFF2-40B4-BE49-F238E27FC236}">
                            <a16:creationId xmlns:a16="http://schemas.microsoft.com/office/drawing/2014/main" id="{A6FABCAC-0F04-AA44-B915-722FF1FEF4D8}"/>
                          </a:ext>
                        </a:extLst>
                      </p:cNvPr>
                      <p:cNvPicPr/>
                      <p:nvPr/>
                    </p:nvPicPr>
                    <p:blipFill>
                      <a:blip r:embed="rId5"/>
                      <a:stretch>
                        <a:fillRect/>
                      </a:stretch>
                    </p:blipFill>
                    <p:spPr>
                      <a:xfrm>
                        <a:off x="317500" y="1516063"/>
                        <a:ext cx="8526463" cy="4494212"/>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302365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145525" y="119070"/>
            <a:ext cx="8870317" cy="6614903"/>
            <a:chOff x="145523" y="119068"/>
            <a:chExt cx="8870317" cy="6614903"/>
          </a:xfrm>
        </p:grpSpPr>
        <p:grpSp>
          <p:nvGrpSpPr>
            <p:cNvPr id="4" name="Group 9"/>
            <p:cNvGrpSpPr/>
            <p:nvPr/>
          </p:nvGrpSpPr>
          <p:grpSpPr>
            <a:xfrm>
              <a:off x="145523" y="119068"/>
              <a:ext cx="8870317" cy="6614903"/>
              <a:chOff x="145523" y="119068"/>
              <a:chExt cx="8870317" cy="6614903"/>
            </a:xfrm>
          </p:grpSpPr>
          <p:sp>
            <p:nvSpPr>
              <p:cNvPr id="16" name="Rectangle 15"/>
              <p:cNvSpPr/>
              <p:nvPr/>
            </p:nvSpPr>
            <p:spPr>
              <a:xfrm>
                <a:off x="145523" y="121700"/>
                <a:ext cx="8870316" cy="855743"/>
              </a:xfrm>
              <a:prstGeom prst="rect">
                <a:avLst/>
              </a:prstGeom>
              <a:solidFill>
                <a:schemeClr val="tx2">
                  <a:lumMod val="50000"/>
                </a:schemeClr>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F81BD">
                      <a:lumMod val="75000"/>
                    </a:srgbClr>
                  </a:solidFill>
                  <a:latin typeface="Cambria"/>
                  <a:cs typeface="Cambria"/>
                </a:endParaRPr>
              </a:p>
            </p:txBody>
          </p:sp>
          <p:sp>
            <p:nvSpPr>
              <p:cNvPr id="17" name="Rectangle 16"/>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mbria"/>
                  <a:cs typeface="Cambria"/>
                </a:endParaRPr>
              </a:p>
            </p:txBody>
          </p:sp>
        </p:grpSp>
        <p:pic>
          <p:nvPicPr>
            <p:cNvPr id="15" name="Picture 14" descr="BraidedSeal.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a:ln>
              <a:noFill/>
            </a:ln>
          </p:spPr>
        </p:pic>
      </p:grpSp>
      <p:sp>
        <p:nvSpPr>
          <p:cNvPr id="5" name="Title 3"/>
          <p:cNvSpPr txBox="1">
            <a:spLocks/>
          </p:cNvSpPr>
          <p:nvPr/>
        </p:nvSpPr>
        <p:spPr>
          <a:xfrm>
            <a:off x="457200" y="274638"/>
            <a:ext cx="7620000" cy="109051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4000" dirty="0">
                <a:solidFill>
                  <a:srgbClr val="403152"/>
                </a:solidFill>
                <a:latin typeface="Cambria"/>
                <a:cs typeface="Cambria"/>
              </a:rPr>
              <a:t/>
            </a:r>
            <a:br>
              <a:rPr lang="en-US" sz="4000" dirty="0">
                <a:solidFill>
                  <a:srgbClr val="403152"/>
                </a:solidFill>
                <a:latin typeface="Cambria"/>
                <a:cs typeface="Cambria"/>
              </a:rPr>
            </a:br>
            <a:r>
              <a:rPr lang="en-US" sz="4000" dirty="0">
                <a:solidFill>
                  <a:srgbClr val="403152"/>
                </a:solidFill>
                <a:latin typeface="Cambria"/>
                <a:cs typeface="Cambria"/>
              </a:rPr>
              <a:t/>
            </a:r>
            <a:br>
              <a:rPr lang="en-US" sz="4000" dirty="0">
                <a:solidFill>
                  <a:srgbClr val="403152"/>
                </a:solidFill>
                <a:latin typeface="Cambria"/>
                <a:cs typeface="Cambria"/>
              </a:rPr>
            </a:br>
            <a:endParaRPr lang="en-US" sz="4000" dirty="0">
              <a:solidFill>
                <a:srgbClr val="403152"/>
              </a:solidFill>
              <a:latin typeface="Cambria"/>
              <a:cs typeface="Cambria"/>
            </a:endParaRPr>
          </a:p>
        </p:txBody>
      </p:sp>
      <p:sp>
        <p:nvSpPr>
          <p:cNvPr id="13" name="Rectangle 12"/>
          <p:cNvSpPr/>
          <p:nvPr/>
        </p:nvSpPr>
        <p:spPr>
          <a:xfrm>
            <a:off x="2219473" y="143816"/>
            <a:ext cx="5173548" cy="830997"/>
          </a:xfrm>
          <a:prstGeom prst="rect">
            <a:avLst/>
          </a:prstGeom>
        </p:spPr>
        <p:txBody>
          <a:bodyPr wrap="square">
            <a:spAutoFit/>
          </a:bodyPr>
          <a:lstStyle/>
          <a:p>
            <a:pPr algn="ctr"/>
            <a:r>
              <a:rPr lang="en-US" sz="2400" dirty="0">
                <a:solidFill>
                  <a:srgbClr val="FFFFCC"/>
                </a:solidFill>
                <a:latin typeface="Cambria"/>
                <a:cs typeface="Cambria"/>
              </a:rPr>
              <a:t>01-254 Louisiana Racing Commission</a:t>
            </a:r>
          </a:p>
          <a:p>
            <a:pPr algn="ctr"/>
            <a:r>
              <a:rPr lang="en-US" sz="2400" dirty="0">
                <a:solidFill>
                  <a:srgbClr val="FFFFCC"/>
                </a:solidFill>
                <a:latin typeface="Cambria"/>
                <a:cs typeface="Cambria"/>
              </a:rPr>
              <a:t>Non-Statewide Adjustments for FY23</a:t>
            </a:r>
            <a:endParaRPr lang="en-US" sz="1400" dirty="0">
              <a:solidFill>
                <a:srgbClr val="FFFFCC"/>
              </a:solidFill>
              <a:latin typeface="Cambria"/>
              <a:cs typeface="Cambria"/>
            </a:endParaRPr>
          </a:p>
        </p:txBody>
      </p:sp>
      <p:sp>
        <p:nvSpPr>
          <p:cNvPr id="14" name="Slide Number Placeholder 1"/>
          <p:cNvSpPr txBox="1">
            <a:spLocks/>
          </p:cNvSpPr>
          <p:nvPr/>
        </p:nvSpPr>
        <p:spPr>
          <a:xfrm>
            <a:off x="8601145" y="6490953"/>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a:solidFill>
                  <a:srgbClr val="4F81BD"/>
                </a:solidFill>
                <a:latin typeface="Bernard MT Condensed"/>
                <a:cs typeface="Bernard MT Condensed"/>
              </a:rPr>
              <a:pPr/>
              <a:t>5</a:t>
            </a:fld>
            <a:endParaRPr lang="en-US" sz="1000" i="1" dirty="0">
              <a:solidFill>
                <a:srgbClr val="4F81BD"/>
              </a:solidFill>
              <a:latin typeface="Bernard MT Condensed"/>
              <a:cs typeface="Bernard MT Condensed"/>
            </a:endParaRPr>
          </a:p>
        </p:txBody>
      </p:sp>
      <p:graphicFrame>
        <p:nvGraphicFramePr>
          <p:cNvPr id="6" name="Object 5">
            <a:extLst>
              <a:ext uri="{FF2B5EF4-FFF2-40B4-BE49-F238E27FC236}">
                <a16:creationId xmlns:a16="http://schemas.microsoft.com/office/drawing/2014/main" id="{31DEA0F8-4FE8-A141-B668-7E3DBF871BD7}"/>
              </a:ext>
            </a:extLst>
          </p:cNvPr>
          <p:cNvGraphicFramePr>
            <a:graphicFrameLocks noChangeAspect="1"/>
          </p:cNvGraphicFramePr>
          <p:nvPr>
            <p:extLst>
              <p:ext uri="{D42A27DB-BD31-4B8C-83A1-F6EECF244321}">
                <p14:modId xmlns:p14="http://schemas.microsoft.com/office/powerpoint/2010/main" val="1628874501"/>
              </p:ext>
            </p:extLst>
          </p:nvPr>
        </p:nvGraphicFramePr>
        <p:xfrm>
          <a:off x="302668" y="1468323"/>
          <a:ext cx="8505825" cy="2482850"/>
        </p:xfrm>
        <a:graphic>
          <a:graphicData uri="http://schemas.openxmlformats.org/presentationml/2006/ole">
            <mc:AlternateContent xmlns:mc="http://schemas.openxmlformats.org/markup-compatibility/2006">
              <mc:Choice xmlns:v="urn:schemas-microsoft-com:vml" Requires="v">
                <p:oleObj spid="_x0000_s2069" name="Worksheet" r:id="rId4" imgW="15430412" imgH="4505325" progId="Excel.Sheet.12">
                  <p:embed/>
                </p:oleObj>
              </mc:Choice>
              <mc:Fallback>
                <p:oleObj name="Worksheet" r:id="rId4" imgW="15430412" imgH="4505325" progId="Excel.Sheet.12">
                  <p:embed/>
                  <p:pic>
                    <p:nvPicPr>
                      <p:cNvPr id="6" name="Object 5">
                        <a:extLst>
                          <a:ext uri="{FF2B5EF4-FFF2-40B4-BE49-F238E27FC236}">
                            <a16:creationId xmlns:a16="http://schemas.microsoft.com/office/drawing/2014/main" id="{31DEA0F8-4FE8-A141-B668-7E3DBF871BD7}"/>
                          </a:ext>
                        </a:extLst>
                      </p:cNvPr>
                      <p:cNvPicPr/>
                      <p:nvPr/>
                    </p:nvPicPr>
                    <p:blipFill>
                      <a:blip r:embed="rId5"/>
                      <a:stretch>
                        <a:fillRect/>
                      </a:stretch>
                    </p:blipFill>
                    <p:spPr>
                      <a:xfrm>
                        <a:off x="302668" y="1468323"/>
                        <a:ext cx="8505825" cy="2482850"/>
                      </a:xfrm>
                      <a:prstGeom prst="rect">
                        <a:avLst/>
                      </a:prstGeom>
                    </p:spPr>
                  </p:pic>
                </p:oleObj>
              </mc:Fallback>
            </mc:AlternateContent>
          </a:graphicData>
        </a:graphic>
      </p:graphicFrame>
      <p:grpSp>
        <p:nvGrpSpPr>
          <p:cNvPr id="7" name="Group 6"/>
          <p:cNvGrpSpPr/>
          <p:nvPr/>
        </p:nvGrpSpPr>
        <p:grpSpPr>
          <a:xfrm>
            <a:off x="1509898" y="4054348"/>
            <a:ext cx="6284205" cy="2062103"/>
            <a:chOff x="2219473" y="3831776"/>
            <a:chExt cx="6284205" cy="2062103"/>
          </a:xfrm>
        </p:grpSpPr>
        <p:sp>
          <p:nvSpPr>
            <p:cNvPr id="3" name="TextBox 2"/>
            <p:cNvSpPr txBox="1"/>
            <p:nvPr/>
          </p:nvSpPr>
          <p:spPr>
            <a:xfrm>
              <a:off x="4580683" y="3831776"/>
              <a:ext cx="3922995" cy="2062103"/>
            </a:xfrm>
            <a:prstGeom prst="rect">
              <a:avLst/>
            </a:prstGeom>
            <a:noFill/>
            <a:ln w="19050">
              <a:solidFill>
                <a:schemeClr val="accent1">
                  <a:lumMod val="50000"/>
                </a:schemeClr>
              </a:solidFill>
            </a:ln>
          </p:spPr>
          <p:txBody>
            <a:bodyPr wrap="square" rtlCol="0">
              <a:spAutoFit/>
            </a:bodyPr>
            <a:lstStyle/>
            <a:p>
              <a:r>
                <a:rPr lang="en-US" sz="1600" smtClean="0">
                  <a:latin typeface="Cambria" panose="02040503050406030204" pitchFamily="18" charset="0"/>
                  <a:ea typeface="Cambria" panose="02040503050406030204" pitchFamily="18" charset="0"/>
                </a:rPr>
                <a:t>House Bill 326 </a:t>
              </a:r>
              <a:r>
                <a:rPr lang="en-US" sz="1600" dirty="0" smtClean="0">
                  <a:latin typeface="Cambria" panose="02040503050406030204" pitchFamily="18" charset="0"/>
                  <a:ea typeface="Cambria" panose="02040503050406030204" pitchFamily="18" charset="0"/>
                </a:rPr>
                <a:t>of the current session, by Representative Stefanski, authorizes the Louisiana State Racing Commission to collect a license fee not to exceed one and one-half percent of the total amount wagered at each off-track wagering facility on historical horse racing to cover administrative costs.</a:t>
              </a:r>
              <a:endParaRPr lang="en-US" sz="1600" dirty="0">
                <a:latin typeface="Cambria" panose="02040503050406030204" pitchFamily="18" charset="0"/>
                <a:ea typeface="Cambria" panose="02040503050406030204" pitchFamily="18" charset="0"/>
              </a:endParaRPr>
            </a:p>
          </p:txBody>
        </p:sp>
        <p:sp>
          <p:nvSpPr>
            <p:cNvPr id="12" name="TextBox 11"/>
            <p:cNvSpPr txBox="1"/>
            <p:nvPr/>
          </p:nvSpPr>
          <p:spPr>
            <a:xfrm>
              <a:off x="2219473" y="3831776"/>
              <a:ext cx="1829528" cy="2062103"/>
            </a:xfrm>
            <a:prstGeom prst="rect">
              <a:avLst/>
            </a:prstGeom>
            <a:noFill/>
            <a:ln w="19050">
              <a:solidFill>
                <a:schemeClr val="accent1">
                  <a:lumMod val="50000"/>
                </a:schemeClr>
              </a:solidFill>
            </a:ln>
          </p:spPr>
          <p:txBody>
            <a:bodyPr wrap="square" rtlCol="0">
              <a:spAutoFit/>
            </a:bodyPr>
            <a:lstStyle/>
            <a:p>
              <a:r>
                <a:rPr lang="en-US" sz="1600" dirty="0" smtClean="0">
                  <a:latin typeface="Cambria" panose="02040503050406030204" pitchFamily="18" charset="0"/>
                  <a:ea typeface="Cambria" panose="02040503050406030204" pitchFamily="18" charset="0"/>
                </a:rPr>
                <a:t>Act 437 of the 2021 Regular Session authorized a new form </a:t>
              </a:r>
              <a:r>
                <a:rPr lang="en-US" sz="1600" smtClean="0">
                  <a:latin typeface="Cambria" panose="02040503050406030204" pitchFamily="18" charset="0"/>
                  <a:ea typeface="Cambria" panose="02040503050406030204" pitchFamily="18" charset="0"/>
                </a:rPr>
                <a:t>of </a:t>
              </a:r>
              <a:r>
                <a:rPr lang="en-US" sz="1600" smtClean="0">
                  <a:latin typeface="Cambria" panose="02040503050406030204" pitchFamily="18" charset="0"/>
                  <a:ea typeface="Cambria" panose="02040503050406030204" pitchFamily="18" charset="0"/>
                </a:rPr>
                <a:t>pari-mutuel </a:t>
              </a:r>
              <a:r>
                <a:rPr lang="en-US" sz="1600" dirty="0" smtClean="0">
                  <a:latin typeface="Cambria" panose="02040503050406030204" pitchFamily="18" charset="0"/>
                  <a:ea typeface="Cambria" panose="02040503050406030204" pitchFamily="18" charset="0"/>
                </a:rPr>
                <a:t>wagering called Historical Horse Racing (HHR).</a:t>
              </a:r>
              <a:endParaRPr lang="en-US" sz="1600"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782909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5523" y="114835"/>
            <a:ext cx="8870316" cy="855743"/>
          </a:xfrm>
          <a:prstGeom prst="rect">
            <a:avLst/>
          </a:prstGeom>
          <a:solidFill>
            <a:schemeClr val="tx2">
              <a:lumMod val="50000"/>
            </a:schemeClr>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13" name="Rectangle 12"/>
          <p:cNvSpPr/>
          <p:nvPr/>
        </p:nvSpPr>
        <p:spPr>
          <a:xfrm>
            <a:off x="145522" y="125654"/>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BraidedSeal.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21" y="167878"/>
            <a:ext cx="773715" cy="789834"/>
          </a:xfrm>
          <a:prstGeom prst="rect">
            <a:avLst/>
          </a:prstGeom>
        </p:spPr>
      </p:pic>
      <p:sp>
        <p:nvSpPr>
          <p:cNvPr id="7" name="TextBox 6"/>
          <p:cNvSpPr txBox="1"/>
          <p:nvPr/>
        </p:nvSpPr>
        <p:spPr>
          <a:xfrm>
            <a:off x="1359324" y="311873"/>
            <a:ext cx="7241854" cy="461665"/>
          </a:xfrm>
          <a:prstGeom prst="rect">
            <a:avLst/>
          </a:prstGeom>
          <a:noFill/>
        </p:spPr>
        <p:txBody>
          <a:bodyPr wrap="none" rtlCol="0">
            <a:spAutoFit/>
          </a:bodyPr>
          <a:lstStyle/>
          <a:p>
            <a:pPr algn="ctr"/>
            <a:r>
              <a:rPr lang="en-US" sz="2400" dirty="0">
                <a:solidFill>
                  <a:srgbClr val="FFFFCC"/>
                </a:solidFill>
                <a:latin typeface="Cambria"/>
                <a:cs typeface="Cambria"/>
              </a:rPr>
              <a:t>Louisiana Racing Commission – Agency Specific Issues</a:t>
            </a:r>
          </a:p>
        </p:txBody>
      </p:sp>
      <p:sp>
        <p:nvSpPr>
          <p:cNvPr id="3" name="Rectangle 2">
            <a:extLst>
              <a:ext uri="{FF2B5EF4-FFF2-40B4-BE49-F238E27FC236}">
                <a16:creationId xmlns:a16="http://schemas.microsoft.com/office/drawing/2014/main" id="{F11E67F2-31D0-2942-8D59-101082C2FFD1}"/>
              </a:ext>
            </a:extLst>
          </p:cNvPr>
          <p:cNvSpPr/>
          <p:nvPr/>
        </p:nvSpPr>
        <p:spPr>
          <a:xfrm>
            <a:off x="259725" y="1335136"/>
            <a:ext cx="8416343" cy="5447645"/>
          </a:xfrm>
          <a:prstGeom prst="rect">
            <a:avLst/>
          </a:prstGeom>
        </p:spPr>
        <p:txBody>
          <a:bodyPr wrap="square">
            <a:spAutoFit/>
          </a:bodyPr>
          <a:lstStyle/>
          <a:p>
            <a:pPr algn="just"/>
            <a:r>
              <a:rPr lang="en-US" sz="1600" dirty="0">
                <a:solidFill>
                  <a:srgbClr val="0070C0"/>
                </a:solidFill>
                <a:latin typeface="Cambria" panose="02040503050406030204" pitchFamily="18" charset="0"/>
              </a:rPr>
              <a:t>Historic Horse Racing or HHR (Act 437 of 2021RS) is expected to begin in New Orleans possibly by the end of FY22. This gaming activity allows machine betting on horse races that have already occurred, though the race will not be known to the bettor until after the bet is secured.</a:t>
            </a:r>
          </a:p>
          <a:p>
            <a:pPr algn="just"/>
            <a:endParaRPr lang="en-US" sz="1600" dirty="0">
              <a:solidFill>
                <a:srgbClr val="0070C0"/>
              </a:solidFill>
              <a:latin typeface="Cambria" panose="02040503050406030204" pitchFamily="18" charset="0"/>
            </a:endParaRPr>
          </a:p>
          <a:p>
            <a:pPr algn="just"/>
            <a:r>
              <a:rPr lang="en-US" sz="1600" dirty="0">
                <a:solidFill>
                  <a:srgbClr val="0070C0"/>
                </a:solidFill>
                <a:latin typeface="Cambria" panose="02040503050406030204" pitchFamily="18" charset="0"/>
              </a:rPr>
              <a:t>LSRC is obligated to provide oversight and regulation for HHR machines, which will be placed in up to 5 </a:t>
            </a:r>
            <a:r>
              <a:rPr lang="en-US" sz="1600" dirty="0" smtClean="0">
                <a:solidFill>
                  <a:srgbClr val="0070C0"/>
                </a:solidFill>
                <a:latin typeface="Cambria" panose="02040503050406030204" pitchFamily="18" charset="0"/>
              </a:rPr>
              <a:t>Off-track betting, “OTB” </a:t>
            </a:r>
            <a:r>
              <a:rPr lang="en-US" sz="1600" dirty="0">
                <a:solidFill>
                  <a:srgbClr val="0070C0"/>
                </a:solidFill>
                <a:latin typeface="Cambria" panose="02040503050406030204" pitchFamily="18" charset="0"/>
              </a:rPr>
              <a:t>per track. One-time initial licensing fees and deposits are allowed to be collected by LSRC, but recurring fees for LSRC were prohibited in Act 437.</a:t>
            </a:r>
          </a:p>
          <a:p>
            <a:pPr algn="just"/>
            <a:endParaRPr lang="en-US" sz="1600" dirty="0">
              <a:solidFill>
                <a:srgbClr val="0070C0"/>
              </a:solidFill>
              <a:latin typeface="Cambria" panose="02040503050406030204" pitchFamily="18" charset="0"/>
            </a:endParaRPr>
          </a:p>
          <a:p>
            <a:pPr algn="just"/>
            <a:r>
              <a:rPr lang="en-US" sz="1600" dirty="0">
                <a:solidFill>
                  <a:srgbClr val="0070C0"/>
                </a:solidFill>
                <a:latin typeface="Cambria" panose="02040503050406030204" pitchFamily="18" charset="0"/>
              </a:rPr>
              <a:t>The s</a:t>
            </a:r>
            <a:r>
              <a:rPr lang="en-US" sz="1600" dirty="0" smtClean="0">
                <a:solidFill>
                  <a:srgbClr val="0070C0"/>
                </a:solidFill>
                <a:latin typeface="Cambria" panose="02040503050406030204" pitchFamily="18" charset="0"/>
              </a:rPr>
              <a:t>even </a:t>
            </a:r>
            <a:r>
              <a:rPr lang="en-US" sz="1600" dirty="0">
                <a:solidFill>
                  <a:srgbClr val="0070C0"/>
                </a:solidFill>
                <a:latin typeface="Cambria" panose="02040503050406030204" pitchFamily="18" charset="0"/>
              </a:rPr>
              <a:t>additional positions authorized and funded in the Executive Budget assume that the one-time fees will pay the first year of implementation and oversight. There is no recurring source of funding identified for subsequent years of HHR regulation and oversight.</a:t>
            </a:r>
          </a:p>
          <a:p>
            <a:pPr algn="just"/>
            <a:endParaRPr lang="en-US" sz="1600" dirty="0">
              <a:solidFill>
                <a:srgbClr val="0070C0"/>
              </a:solidFill>
              <a:latin typeface="Cambria" panose="02040503050406030204" pitchFamily="18" charset="0"/>
            </a:endParaRPr>
          </a:p>
          <a:p>
            <a:pPr algn="just"/>
            <a:r>
              <a:rPr lang="en-US" sz="1600" dirty="0">
                <a:solidFill>
                  <a:srgbClr val="0070C0"/>
                </a:solidFill>
                <a:latin typeface="Cambria" panose="02040503050406030204" pitchFamily="18" charset="0"/>
              </a:rPr>
              <a:t>LSRC will also be responsible for auditing, </a:t>
            </a:r>
            <a:r>
              <a:rPr lang="en-US" sz="1600" dirty="0" smtClean="0">
                <a:solidFill>
                  <a:srgbClr val="0070C0"/>
                </a:solidFill>
                <a:latin typeface="Cambria" panose="02040503050406030204" pitchFamily="18" charset="0"/>
              </a:rPr>
              <a:t>calculating, </a:t>
            </a:r>
            <a:r>
              <a:rPr lang="en-US" sz="1600" dirty="0">
                <a:solidFill>
                  <a:srgbClr val="0070C0"/>
                </a:solidFill>
                <a:latin typeface="Cambria" panose="02040503050406030204" pitchFamily="18" charset="0"/>
              </a:rPr>
              <a:t>and distributing purse supplements from 2.5% of sports betting </a:t>
            </a:r>
            <a:r>
              <a:rPr lang="en-US" sz="1600" dirty="0" smtClean="0">
                <a:solidFill>
                  <a:srgbClr val="0070C0"/>
                </a:solidFill>
                <a:latin typeface="Cambria" panose="02040503050406030204" pitchFamily="18" charset="0"/>
              </a:rPr>
              <a:t>proceeds, </a:t>
            </a:r>
            <a:r>
              <a:rPr lang="en-US" sz="1600" dirty="0">
                <a:solidFill>
                  <a:srgbClr val="0070C0"/>
                </a:solidFill>
                <a:latin typeface="Cambria" panose="02040503050406030204" pitchFamily="18" charset="0"/>
              </a:rPr>
              <a:t>which will appear in the budget as an appropriation from the Sports Wagering Purse Supplement Fund (Act 435 of 2021RS). There is no appropriation for this pass-through or for any administrative costs in the Executive Budget.</a:t>
            </a:r>
          </a:p>
          <a:p>
            <a:pPr algn="just"/>
            <a:endParaRPr lang="en-US" sz="1600" dirty="0">
              <a:solidFill>
                <a:srgbClr val="0070C0"/>
              </a:solidFill>
              <a:latin typeface="Cambria" panose="02040503050406030204" pitchFamily="18" charset="0"/>
            </a:endParaRPr>
          </a:p>
          <a:p>
            <a:pPr algn="just"/>
            <a:r>
              <a:rPr lang="en-US" sz="1600" dirty="0">
                <a:solidFill>
                  <a:srgbClr val="0070C0"/>
                </a:solidFill>
                <a:latin typeface="Cambria" panose="02040503050406030204" pitchFamily="18" charset="0"/>
              </a:rPr>
              <a:t>These new gaming activities are expected to directly compete with Pari-mutuel wagering, which is where  LSRC derives its operational revenue.</a:t>
            </a:r>
          </a:p>
          <a:p>
            <a:pPr algn="just"/>
            <a:endParaRPr lang="en-US" sz="1600" dirty="0">
              <a:solidFill>
                <a:srgbClr val="0070C0"/>
              </a:solidFill>
              <a:latin typeface="Cambria" panose="02040503050406030204" pitchFamily="18" charset="0"/>
            </a:endParaRPr>
          </a:p>
          <a:p>
            <a:pPr algn="just"/>
            <a:endParaRPr lang="en-US" sz="1200" dirty="0">
              <a:latin typeface="Cambria" panose="02040503050406030204" pitchFamily="18" charset="0"/>
            </a:endParaRPr>
          </a:p>
        </p:txBody>
      </p:sp>
      <p:sp>
        <p:nvSpPr>
          <p:cNvPr id="10" name="Slide Number Placeholder 1"/>
          <p:cNvSpPr txBox="1">
            <a:spLocks/>
          </p:cNvSpPr>
          <p:nvPr/>
        </p:nvSpPr>
        <p:spPr>
          <a:xfrm>
            <a:off x="8601143" y="6490951"/>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smtClean="0">
                <a:solidFill>
                  <a:schemeClr val="accent1"/>
                </a:solidFill>
                <a:latin typeface="Bernard MT Condensed"/>
                <a:cs typeface="Bernard MT Condensed"/>
              </a:rPr>
              <a:pPr/>
              <a:t>6</a:t>
            </a:fld>
            <a:endParaRPr lang="en-US" sz="1000" i="1" dirty="0">
              <a:solidFill>
                <a:schemeClr val="accent1"/>
              </a:solidFill>
              <a:latin typeface="Bernard MT Condensed"/>
              <a:cs typeface="Bernard MT Condensed"/>
            </a:endParaRPr>
          </a:p>
        </p:txBody>
      </p:sp>
    </p:spTree>
    <p:extLst>
      <p:ext uri="{BB962C8B-B14F-4D97-AF65-F5344CB8AC3E}">
        <p14:creationId xmlns:p14="http://schemas.microsoft.com/office/powerpoint/2010/main" val="2869116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39260" y="119068"/>
            <a:ext cx="8870316" cy="855743"/>
          </a:xfrm>
          <a:prstGeom prst="rect">
            <a:avLst/>
          </a:prstGeom>
          <a:solidFill>
            <a:srgbClr val="212935"/>
          </a:solidFill>
          <a:ln w="38100" cmpd="sng">
            <a:solidFill>
              <a:srgbClr val="9B992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17" name="Rectangle 16"/>
          <p:cNvSpPr/>
          <p:nvPr/>
        </p:nvSpPr>
        <p:spPr>
          <a:xfrm>
            <a:off x="139260" y="119068"/>
            <a:ext cx="8870317" cy="6614903"/>
          </a:xfrm>
          <a:prstGeom prst="rect">
            <a:avLst/>
          </a:prstGeom>
          <a:noFill/>
          <a:ln w="38100" cmpd="sng">
            <a:solidFill>
              <a:srgbClr val="9A8E3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BraidedSeal.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58" y="150292"/>
            <a:ext cx="773715" cy="789834"/>
          </a:xfrm>
          <a:prstGeom prst="rect">
            <a:avLst/>
          </a:prstGeom>
          <a:solidFill>
            <a:srgbClr val="212935"/>
          </a:solidFill>
        </p:spPr>
      </p:pic>
      <p:graphicFrame>
        <p:nvGraphicFramePr>
          <p:cNvPr id="7" name="Content Placeholder 6"/>
          <p:cNvGraphicFramePr>
            <a:graphicFrameLocks noGrp="1"/>
          </p:cNvGraphicFramePr>
          <p:nvPr>
            <p:ph sz="half" idx="2"/>
            <p:extLst/>
          </p:nvPr>
        </p:nvGraphicFramePr>
        <p:xfrm>
          <a:off x="241246" y="2896688"/>
          <a:ext cx="4233703" cy="3578169"/>
        </p:xfrm>
        <a:graphic>
          <a:graphicData uri="http://schemas.openxmlformats.org/drawingml/2006/chart">
            <c:chart xmlns:c="http://schemas.openxmlformats.org/drawingml/2006/chart" xmlns:r="http://schemas.openxmlformats.org/officeDocument/2006/relationships" r:id="rId4"/>
          </a:graphicData>
        </a:graphic>
      </p:graphicFrame>
      <p:sp>
        <p:nvSpPr>
          <p:cNvPr id="11" name="Content Placeholder 10"/>
          <p:cNvSpPr>
            <a:spLocks noGrp="1"/>
          </p:cNvSpPr>
          <p:nvPr>
            <p:ph sz="quarter" idx="4"/>
          </p:nvPr>
        </p:nvSpPr>
        <p:spPr>
          <a:xfrm>
            <a:off x="4526039" y="4678772"/>
            <a:ext cx="4398065" cy="1796085"/>
          </a:xfrm>
          <a:noFill/>
          <a:ln>
            <a:solidFill>
              <a:schemeClr val="tx1"/>
            </a:solidFill>
          </a:ln>
        </p:spPr>
        <p:txBody>
          <a:bodyPr>
            <a:noAutofit/>
          </a:bodyPr>
          <a:lstStyle/>
          <a:p>
            <a:pPr marL="0" indent="0" algn="just">
              <a:lnSpc>
                <a:spcPct val="100000"/>
              </a:lnSpc>
              <a:spcBef>
                <a:spcPts val="0"/>
              </a:spcBef>
              <a:spcAft>
                <a:spcPts val="600"/>
              </a:spcAft>
              <a:buNone/>
            </a:pPr>
            <a:r>
              <a:rPr lang="en-US" sz="1200" b="1" dirty="0">
                <a:solidFill>
                  <a:srgbClr val="002060"/>
                </a:solidFill>
                <a:latin typeface="Cambria"/>
                <a:cs typeface="Cambria"/>
              </a:rPr>
              <a:t>Fees and Self-Generated Revenue</a:t>
            </a:r>
            <a:r>
              <a:rPr lang="en-US" sz="1200" i="1" dirty="0">
                <a:latin typeface="Cambria"/>
              </a:rPr>
              <a:t> </a:t>
            </a:r>
            <a:r>
              <a:rPr lang="en-US" sz="1100" i="1" dirty="0">
                <a:latin typeface="Cambria"/>
              </a:rPr>
              <a:t>= </a:t>
            </a:r>
            <a:r>
              <a:rPr lang="en-US" sz="1100" i="1" dirty="0">
                <a:latin typeface="Cambria"/>
                <a:cs typeface="Cambria"/>
              </a:rPr>
              <a:t>licenses, fees on wagering, admission, examinations, fines, and reimbursement of certain salaries by racing associations ($5.2M)</a:t>
            </a:r>
          </a:p>
          <a:p>
            <a:pPr marL="0" indent="0" algn="just">
              <a:lnSpc>
                <a:spcPct val="100000"/>
              </a:lnSpc>
              <a:spcBef>
                <a:spcPts val="0"/>
              </a:spcBef>
              <a:buNone/>
            </a:pPr>
            <a:r>
              <a:rPr lang="en-US" sz="1200" b="1" dirty="0">
                <a:solidFill>
                  <a:srgbClr val="002060"/>
                </a:solidFill>
                <a:latin typeface="Cambria"/>
                <a:cs typeface="Cambria"/>
              </a:rPr>
              <a:t>Statutory Dedications</a:t>
            </a:r>
            <a:r>
              <a:rPr lang="en-US" sz="1200" dirty="0">
                <a:solidFill>
                  <a:srgbClr val="002060"/>
                </a:solidFill>
                <a:latin typeface="Cambria"/>
                <a:cs typeface="Cambria"/>
              </a:rPr>
              <a:t>: </a:t>
            </a:r>
          </a:p>
          <a:p>
            <a:pPr marL="0" indent="0" algn="just">
              <a:lnSpc>
                <a:spcPct val="100000"/>
              </a:lnSpc>
              <a:spcBef>
                <a:spcPts val="0"/>
              </a:spcBef>
              <a:spcAft>
                <a:spcPts val="600"/>
              </a:spcAft>
              <a:buNone/>
            </a:pPr>
            <a:r>
              <a:rPr lang="en-US" sz="1100" b="1" dirty="0">
                <a:latin typeface="Cambria"/>
                <a:cs typeface="Cambria"/>
              </a:rPr>
              <a:t>Video Draw Poker Device Purse Supplement Fund = </a:t>
            </a:r>
            <a:r>
              <a:rPr lang="en-US" sz="1100" i="1" dirty="0">
                <a:latin typeface="Cambria"/>
                <a:cs typeface="Cambria"/>
              </a:rPr>
              <a:t>1.5% of VDP net proceeds disbursed for purse supplements  ($3.0M)</a:t>
            </a:r>
          </a:p>
          <a:p>
            <a:pPr marL="0" indent="0" algn="just">
              <a:lnSpc>
                <a:spcPct val="100000"/>
              </a:lnSpc>
              <a:spcBef>
                <a:spcPts val="0"/>
              </a:spcBef>
              <a:buNone/>
            </a:pPr>
            <a:r>
              <a:rPr lang="en-US" sz="1100" b="1" dirty="0">
                <a:latin typeface="Cambria"/>
                <a:cs typeface="Cambria"/>
              </a:rPr>
              <a:t>Pari-mutuel Live Racing Facility Gaming Control Fund = </a:t>
            </a:r>
            <a:r>
              <a:rPr lang="en-US" sz="1100" i="1" dirty="0">
                <a:latin typeface="Cambria"/>
                <a:cs typeface="Cambria"/>
              </a:rPr>
              <a:t>a portion of net proceeds from slots at the tracks to be used for LA Racing Commission operating expenses ($6.1M)</a:t>
            </a:r>
          </a:p>
        </p:txBody>
      </p:sp>
      <p:sp>
        <p:nvSpPr>
          <p:cNvPr id="13" name="Rectangle 12"/>
          <p:cNvSpPr/>
          <p:nvPr/>
        </p:nvSpPr>
        <p:spPr>
          <a:xfrm>
            <a:off x="1051711" y="143814"/>
            <a:ext cx="7057941" cy="830997"/>
          </a:xfrm>
          <a:prstGeom prst="rect">
            <a:avLst/>
          </a:prstGeom>
        </p:spPr>
        <p:txBody>
          <a:bodyPr wrap="square">
            <a:spAutoFit/>
          </a:bodyPr>
          <a:lstStyle/>
          <a:p>
            <a:pPr algn="ctr"/>
            <a:r>
              <a:rPr lang="en-US" sz="2400" dirty="0">
                <a:solidFill>
                  <a:srgbClr val="FFFFCC"/>
                </a:solidFill>
                <a:latin typeface="Cambria"/>
                <a:cs typeface="Cambria"/>
              </a:rPr>
              <a:t>FY23 Executive Department</a:t>
            </a:r>
          </a:p>
          <a:p>
            <a:pPr algn="ctr"/>
            <a:r>
              <a:rPr lang="en-US" sz="2400" dirty="0">
                <a:solidFill>
                  <a:srgbClr val="FFFFCC"/>
                </a:solidFill>
                <a:latin typeface="Cambria"/>
                <a:cs typeface="Cambria"/>
              </a:rPr>
              <a:t>01-254 Louisiana State Racing Commission</a:t>
            </a:r>
            <a:endParaRPr lang="en-US" sz="1400" dirty="0">
              <a:solidFill>
                <a:srgbClr val="FFFFCC"/>
              </a:solidFill>
              <a:latin typeface="Cambria"/>
              <a:cs typeface="Cambria"/>
            </a:endParaRPr>
          </a:p>
        </p:txBody>
      </p:sp>
      <p:sp>
        <p:nvSpPr>
          <p:cNvPr id="14" name="Slide Number Placeholder 1"/>
          <p:cNvSpPr txBox="1">
            <a:spLocks/>
          </p:cNvSpPr>
          <p:nvPr/>
        </p:nvSpPr>
        <p:spPr>
          <a:xfrm>
            <a:off x="8601143" y="6490951"/>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smtClean="0">
                <a:solidFill>
                  <a:srgbClr val="4F81BD"/>
                </a:solidFill>
                <a:latin typeface="Bernard MT Condensed"/>
                <a:cs typeface="Bernard MT Condensed"/>
              </a:rPr>
              <a:pPr/>
              <a:t>7</a:t>
            </a:fld>
            <a:endParaRPr lang="en-US" sz="1000" i="1" dirty="0">
              <a:solidFill>
                <a:srgbClr val="4F81BD"/>
              </a:solidFill>
              <a:latin typeface="Bernard MT Condensed"/>
              <a:cs typeface="Bernard MT Condensed"/>
            </a:endParaRPr>
          </a:p>
        </p:txBody>
      </p:sp>
      <p:sp>
        <p:nvSpPr>
          <p:cNvPr id="3" name="Rectangle 2">
            <a:extLst>
              <a:ext uri="{FF2B5EF4-FFF2-40B4-BE49-F238E27FC236}">
                <a16:creationId xmlns:a16="http://schemas.microsoft.com/office/drawing/2014/main" id="{10644745-8D37-B040-B4AE-A695EAA3123A}"/>
              </a:ext>
            </a:extLst>
          </p:cNvPr>
          <p:cNvSpPr/>
          <p:nvPr/>
        </p:nvSpPr>
        <p:spPr>
          <a:xfrm>
            <a:off x="4525175" y="3245483"/>
            <a:ext cx="4398929" cy="1277273"/>
          </a:xfrm>
          <a:prstGeom prst="rect">
            <a:avLst/>
          </a:prstGeom>
          <a:noFill/>
        </p:spPr>
        <p:txBody>
          <a:bodyPr wrap="square">
            <a:spAutoFit/>
          </a:bodyPr>
          <a:lstStyle/>
          <a:p>
            <a:pPr algn="just"/>
            <a:r>
              <a:rPr lang="en-US" sz="1100" b="1" dirty="0">
                <a:solidFill>
                  <a:srgbClr val="007350"/>
                </a:solidFill>
                <a:latin typeface="Cambria" panose="02040503050406030204" pitchFamily="18" charset="0"/>
                <a:ea typeface="Calibri" panose="020F0502020204030204" pitchFamily="34" charset="0"/>
                <a:cs typeface="Times New Roman" panose="02020603050405020304" pitchFamily="18" charset="0"/>
              </a:rPr>
              <a:t>$1,004,884</a:t>
            </a:r>
            <a:r>
              <a:rPr lang="en-US" sz="1100" dirty="0">
                <a:solidFill>
                  <a:srgbClr val="007350"/>
                </a:solidFill>
                <a:latin typeface="Cambria" panose="02040503050406030204" pitchFamily="18" charset="0"/>
                <a:ea typeface="Calibri" panose="020F0502020204030204" pitchFamily="34" charset="0"/>
                <a:cs typeface="Times New Roman" panose="02020603050405020304" pitchFamily="18" charset="0"/>
              </a:rPr>
              <a:t> </a:t>
            </a:r>
            <a:r>
              <a:rPr lang="en-US" sz="1100" b="1" dirty="0">
                <a:solidFill>
                  <a:srgbClr val="007350"/>
                </a:solidFill>
                <a:latin typeface="Cambria" panose="02040503050406030204" pitchFamily="18" charset="0"/>
                <a:ea typeface="Calibri" panose="020F0502020204030204" pitchFamily="34" charset="0"/>
                <a:cs typeface="Times New Roman" panose="02020603050405020304" pitchFamily="18" charset="0"/>
              </a:rPr>
              <a:t>Budget Adjustments</a:t>
            </a:r>
            <a:r>
              <a:rPr lang="en-US" sz="1100" dirty="0">
                <a:solidFill>
                  <a:srgbClr val="007350"/>
                </a:solidFill>
                <a:latin typeface="Cambria" panose="02040503050406030204" pitchFamily="18" charset="0"/>
                <a:ea typeface="Calibri" panose="020F0502020204030204" pitchFamily="34" charset="0"/>
                <a:cs typeface="Times New Roman" panose="02020603050405020304" pitchFamily="18" charset="0"/>
              </a:rPr>
              <a:t> </a:t>
            </a:r>
            <a:r>
              <a:rPr lang="en-US" sz="1100" dirty="0">
                <a:latin typeface="Cambria" panose="02040503050406030204" pitchFamily="18" charset="0"/>
                <a:ea typeface="Calibri" panose="020F0502020204030204" pitchFamily="34" charset="0"/>
                <a:cs typeface="Times New Roman" panose="02020603050405020304" pitchFamily="18" charset="0"/>
              </a:rPr>
              <a:t>= Net increase primarily to fund 7 new positions and consultants to implement Historical Horse Racing in Louisiana. LSRC will receive no recurring fees from HHR or from the newly implemented sports betting.  Some one-time initiation fees for HHR may be available as facilities open. There is no identified recurring source of revenue for the HHR positions in the Executive Budget.</a:t>
            </a:r>
          </a:p>
        </p:txBody>
      </p:sp>
      <p:graphicFrame>
        <p:nvGraphicFramePr>
          <p:cNvPr id="2" name="Object 1">
            <a:extLst>
              <a:ext uri="{FF2B5EF4-FFF2-40B4-BE49-F238E27FC236}">
                <a16:creationId xmlns:a16="http://schemas.microsoft.com/office/drawing/2014/main" id="{D3974F1D-125E-1748-BAD3-897C26E486E7}"/>
              </a:ext>
            </a:extLst>
          </p:cNvPr>
          <p:cNvGraphicFramePr>
            <a:graphicFrameLocks noChangeAspect="1"/>
          </p:cNvGraphicFramePr>
          <p:nvPr>
            <p:extLst/>
          </p:nvPr>
        </p:nvGraphicFramePr>
        <p:xfrm>
          <a:off x="212786" y="1066967"/>
          <a:ext cx="8711318" cy="1780578"/>
        </p:xfrm>
        <a:graphic>
          <a:graphicData uri="http://schemas.openxmlformats.org/presentationml/2006/ole">
            <mc:AlternateContent xmlns:mc="http://schemas.openxmlformats.org/markup-compatibility/2006">
              <mc:Choice xmlns:v="urn:schemas-microsoft-com:vml" Requires="v">
                <p:oleObj spid="_x0000_s3091" name="Worksheet" r:id="rId5" imgW="12115800" imgH="2476500" progId="Excel.Sheet.12">
                  <p:embed/>
                </p:oleObj>
              </mc:Choice>
              <mc:Fallback>
                <p:oleObj name="Worksheet" r:id="rId5" imgW="12115800" imgH="2476500" progId="Excel.Sheet.12">
                  <p:embed/>
                  <p:pic>
                    <p:nvPicPr>
                      <p:cNvPr id="2" name="Object 1">
                        <a:extLst>
                          <a:ext uri="{FF2B5EF4-FFF2-40B4-BE49-F238E27FC236}">
                            <a16:creationId xmlns:a16="http://schemas.microsoft.com/office/drawing/2014/main" id="{D3974F1D-125E-1748-BAD3-897C26E486E7}"/>
                          </a:ext>
                        </a:extLst>
                      </p:cNvPr>
                      <p:cNvPicPr/>
                      <p:nvPr/>
                    </p:nvPicPr>
                    <p:blipFill>
                      <a:blip r:embed="rId6"/>
                      <a:stretch>
                        <a:fillRect/>
                      </a:stretch>
                    </p:blipFill>
                    <p:spPr>
                      <a:xfrm>
                        <a:off x="212786" y="1066967"/>
                        <a:ext cx="8711318" cy="1780578"/>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E6C42250-EDC0-E643-AA3A-904FBA6AC673}"/>
              </a:ext>
            </a:extLst>
          </p:cNvPr>
          <p:cNvSpPr txBox="1"/>
          <p:nvPr/>
        </p:nvSpPr>
        <p:spPr>
          <a:xfrm>
            <a:off x="4256918" y="2861686"/>
            <a:ext cx="4970690" cy="230832"/>
          </a:xfrm>
          <a:prstGeom prst="rect">
            <a:avLst/>
          </a:prstGeom>
          <a:noFill/>
        </p:spPr>
        <p:txBody>
          <a:bodyPr wrap="square" rtlCol="0">
            <a:spAutoFit/>
          </a:bodyPr>
          <a:lstStyle/>
          <a:p>
            <a:pPr algn="ctr"/>
            <a:r>
              <a:rPr lang="en-US" sz="900" i="1" dirty="0">
                <a:solidFill>
                  <a:srgbClr val="0070C0"/>
                </a:solidFill>
                <a:latin typeface="Cambria" panose="02040503050406030204" pitchFamily="18" charset="0"/>
              </a:rPr>
              <a:t>LSRC is authorized to retain excess fees to use as seed until the next year’s fees are collected. </a:t>
            </a:r>
          </a:p>
        </p:txBody>
      </p:sp>
    </p:spTree>
    <p:extLst>
      <p:ext uri="{BB962C8B-B14F-4D97-AF65-F5344CB8AC3E}">
        <p14:creationId xmlns:p14="http://schemas.microsoft.com/office/powerpoint/2010/main" val="2847173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32997" y="128904"/>
            <a:ext cx="8870316" cy="855743"/>
          </a:xfrm>
          <a:prstGeom prst="rect">
            <a:avLst/>
          </a:prstGeom>
          <a:solidFill>
            <a:srgbClr val="212935"/>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11" name="Rectangle 10"/>
          <p:cNvSpPr/>
          <p:nvPr/>
        </p:nvSpPr>
        <p:spPr>
          <a:xfrm>
            <a:off x="132997" y="126272"/>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BraidedSeal.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95" y="157496"/>
            <a:ext cx="773715" cy="789834"/>
          </a:xfrm>
          <a:prstGeom prst="rect">
            <a:avLst/>
          </a:prstGeom>
          <a:solidFill>
            <a:srgbClr val="212935"/>
          </a:solidFill>
          <a:ln>
            <a:noFill/>
          </a:ln>
        </p:spPr>
      </p:pic>
      <p:sp>
        <p:nvSpPr>
          <p:cNvPr id="8" name="Slide Number Placeholder 1"/>
          <p:cNvSpPr txBox="1">
            <a:spLocks/>
          </p:cNvSpPr>
          <p:nvPr/>
        </p:nvSpPr>
        <p:spPr>
          <a:xfrm>
            <a:off x="8601143" y="6490951"/>
            <a:ext cx="414697" cy="2439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CD700F-06CF-8943-A234-B60CC71AB37E}" type="slidenum">
              <a:rPr lang="en-US" sz="1000" i="1" smtClean="0">
                <a:solidFill>
                  <a:srgbClr val="4F81BD"/>
                </a:solidFill>
                <a:latin typeface="Bernard MT Condensed"/>
                <a:cs typeface="Bernard MT Condensed"/>
              </a:rPr>
              <a:pPr/>
              <a:t>8</a:t>
            </a:fld>
            <a:endParaRPr lang="en-US" sz="1000" i="1" dirty="0">
              <a:solidFill>
                <a:srgbClr val="4F81BD"/>
              </a:solidFill>
              <a:latin typeface="Bernard MT Condensed"/>
              <a:cs typeface="Bernard MT Condensed"/>
            </a:endParaRPr>
          </a:p>
        </p:txBody>
      </p:sp>
      <p:sp>
        <p:nvSpPr>
          <p:cNvPr id="12" name="Rectangle 11"/>
          <p:cNvSpPr/>
          <p:nvPr/>
        </p:nvSpPr>
        <p:spPr>
          <a:xfrm>
            <a:off x="1181442" y="150292"/>
            <a:ext cx="7057941" cy="769441"/>
          </a:xfrm>
          <a:prstGeom prst="rect">
            <a:avLst/>
          </a:prstGeom>
        </p:spPr>
        <p:txBody>
          <a:bodyPr wrap="square">
            <a:spAutoFit/>
          </a:bodyPr>
          <a:lstStyle/>
          <a:p>
            <a:pPr algn="ctr"/>
            <a:r>
              <a:rPr lang="en-US" sz="2400" dirty="0">
                <a:solidFill>
                  <a:srgbClr val="FFFFCC"/>
                </a:solidFill>
                <a:latin typeface="Cambria"/>
                <a:cs typeface="Cambria"/>
              </a:rPr>
              <a:t>01-254 Louisiana State Racing Commission</a:t>
            </a:r>
          </a:p>
          <a:p>
            <a:pPr algn="ctr"/>
            <a:r>
              <a:rPr lang="en-US" sz="2000" dirty="0">
                <a:solidFill>
                  <a:srgbClr val="FFFFCC"/>
                </a:solidFill>
                <a:latin typeface="Cambria"/>
                <a:cs typeface="Cambria"/>
              </a:rPr>
              <a:t>Pass-through and Mandatory Funding in FY23</a:t>
            </a:r>
            <a:endParaRPr lang="en-US" sz="1200" dirty="0">
              <a:solidFill>
                <a:srgbClr val="FFFFCC"/>
              </a:solidFill>
              <a:latin typeface="Cambria"/>
              <a:cs typeface="Cambria"/>
            </a:endParaRPr>
          </a:p>
        </p:txBody>
      </p:sp>
      <p:sp>
        <p:nvSpPr>
          <p:cNvPr id="2" name="TextBox 1">
            <a:extLst>
              <a:ext uri="{FF2B5EF4-FFF2-40B4-BE49-F238E27FC236}">
                <a16:creationId xmlns:a16="http://schemas.microsoft.com/office/drawing/2014/main" id="{2596B5C4-2B74-B948-84D8-64DE5E06EE04}"/>
              </a:ext>
            </a:extLst>
          </p:cNvPr>
          <p:cNvSpPr txBox="1"/>
          <p:nvPr/>
        </p:nvSpPr>
        <p:spPr>
          <a:xfrm>
            <a:off x="517525" y="1616659"/>
            <a:ext cx="8083618" cy="3354765"/>
          </a:xfrm>
          <a:prstGeom prst="rect">
            <a:avLst/>
          </a:prstGeom>
          <a:noFill/>
          <a:ln>
            <a:solidFill>
              <a:schemeClr val="accent1">
                <a:lumMod val="50000"/>
              </a:schemeClr>
            </a:solidFill>
          </a:ln>
        </p:spPr>
        <p:txBody>
          <a:bodyPr wrap="square" rtlCol="0">
            <a:spAutoFit/>
          </a:bodyPr>
          <a:lstStyle/>
          <a:p>
            <a:pPr algn="ctr"/>
            <a:r>
              <a:rPr lang="en-US" sz="2000" b="1" dirty="0">
                <a:solidFill>
                  <a:schemeClr val="accent1">
                    <a:lumMod val="50000"/>
                  </a:schemeClr>
                </a:solidFill>
                <a:latin typeface="Cambria" panose="02040503050406030204" pitchFamily="18" charset="0"/>
              </a:rPr>
              <a:t>Pass-through and mandatory funding in </a:t>
            </a:r>
            <a:endParaRPr lang="en-US" sz="2000" b="1" dirty="0" smtClean="0">
              <a:solidFill>
                <a:schemeClr val="accent1">
                  <a:lumMod val="50000"/>
                </a:schemeClr>
              </a:solidFill>
              <a:latin typeface="Cambria" panose="02040503050406030204" pitchFamily="18" charset="0"/>
            </a:endParaRPr>
          </a:p>
          <a:p>
            <a:pPr algn="ctr"/>
            <a:r>
              <a:rPr lang="en-US" sz="2000" b="1" dirty="0" smtClean="0">
                <a:solidFill>
                  <a:schemeClr val="accent1">
                    <a:lumMod val="50000"/>
                  </a:schemeClr>
                </a:solidFill>
                <a:latin typeface="Cambria" panose="02040503050406030204" pitchFamily="18" charset="0"/>
              </a:rPr>
              <a:t>FY23 </a:t>
            </a:r>
            <a:r>
              <a:rPr lang="en-US" sz="2000" b="1" dirty="0">
                <a:solidFill>
                  <a:schemeClr val="accent1">
                    <a:lumMod val="50000"/>
                  </a:schemeClr>
                </a:solidFill>
                <a:latin typeface="Cambria" panose="02040503050406030204" pitchFamily="18" charset="0"/>
              </a:rPr>
              <a:t>Recommended Budget</a:t>
            </a:r>
          </a:p>
          <a:p>
            <a:endParaRPr lang="en-US" sz="2000" dirty="0">
              <a:latin typeface="Cambria" panose="02040503050406030204" pitchFamily="18" charset="0"/>
            </a:endParaRPr>
          </a:p>
          <a:p>
            <a:pPr lvl="1"/>
            <a:r>
              <a:rPr lang="en-US" sz="2000" dirty="0">
                <a:latin typeface="Cambria" panose="02040503050406030204" pitchFamily="18" charset="0"/>
              </a:rPr>
              <a:t> $3.0M   </a:t>
            </a:r>
            <a:r>
              <a:rPr lang="en-US" dirty="0">
                <a:latin typeface="Cambria" panose="02040503050406030204" pitchFamily="18" charset="0"/>
              </a:rPr>
              <a:t>Purse Supplements </a:t>
            </a:r>
            <a:r>
              <a:rPr lang="en-US" sz="1400" i="1" dirty="0">
                <a:latin typeface="Cambria" panose="02040503050406030204" pitchFamily="18" charset="0"/>
              </a:rPr>
              <a:t>(dedicated VDP revenue)</a:t>
            </a:r>
          </a:p>
          <a:p>
            <a:pPr lvl="1"/>
            <a:r>
              <a:rPr lang="en-US" sz="2000" dirty="0">
                <a:latin typeface="Cambria" panose="02040503050406030204" pitchFamily="18" charset="0"/>
              </a:rPr>
              <a:t>   1.7M   </a:t>
            </a:r>
            <a:r>
              <a:rPr lang="en-US" dirty="0">
                <a:latin typeface="Cambria" panose="02040503050406030204" pitchFamily="18" charset="0"/>
              </a:rPr>
              <a:t>Breeder Awards </a:t>
            </a:r>
            <a:r>
              <a:rPr lang="en-US" sz="1400" i="1" dirty="0">
                <a:latin typeface="Cambria" panose="02040503050406030204" pitchFamily="18" charset="0"/>
              </a:rPr>
              <a:t>(minimum statutory payout is budgeted)</a:t>
            </a:r>
          </a:p>
          <a:p>
            <a:pPr lvl="1"/>
            <a:r>
              <a:rPr lang="en-US" sz="2000" dirty="0">
                <a:latin typeface="Cambria" panose="02040503050406030204" pitchFamily="18" charset="0"/>
              </a:rPr>
              <a:t>   1.5M   </a:t>
            </a:r>
            <a:r>
              <a:rPr lang="en-US" dirty="0">
                <a:latin typeface="Cambria" panose="02040503050406030204" pitchFamily="18" charset="0"/>
              </a:rPr>
              <a:t>LSU Contract for Equine Testing </a:t>
            </a:r>
            <a:r>
              <a:rPr lang="en-US" sz="1400" i="1" dirty="0">
                <a:latin typeface="Cambria" panose="02040503050406030204" pitchFamily="18" charset="0"/>
              </a:rPr>
              <a:t>(mandatory for races to occur)</a:t>
            </a:r>
          </a:p>
          <a:p>
            <a:pPr lvl="1"/>
            <a:r>
              <a:rPr lang="en-US" sz="2000" dirty="0">
                <a:latin typeface="Cambria" panose="02040503050406030204" pitchFamily="18" charset="0"/>
              </a:rPr>
              <a:t>   0.4M   </a:t>
            </a:r>
            <a:r>
              <a:rPr lang="en-US" dirty="0">
                <a:latin typeface="Cambria" panose="02040503050406030204" pitchFamily="18" charset="0"/>
              </a:rPr>
              <a:t>Board of Regents Payment </a:t>
            </a:r>
            <a:r>
              <a:rPr lang="en-US" sz="1400" i="1" dirty="0">
                <a:latin typeface="Cambria" panose="02040503050406030204" pitchFamily="18" charset="0"/>
              </a:rPr>
              <a:t>(statutory; portion of Racetrack Slots)</a:t>
            </a:r>
          </a:p>
          <a:p>
            <a:pPr lvl="1"/>
            <a:r>
              <a:rPr lang="en-US" sz="2000" dirty="0">
                <a:latin typeface="Cambria" panose="02040503050406030204" pitchFamily="18" charset="0"/>
              </a:rPr>
              <a:t>   0.2M   </a:t>
            </a:r>
            <a:r>
              <a:rPr lang="en-US" dirty="0">
                <a:latin typeface="Cambria" panose="02040503050406030204" pitchFamily="18" charset="0"/>
              </a:rPr>
              <a:t>Attorney General for legal services </a:t>
            </a:r>
            <a:r>
              <a:rPr lang="en-US" sz="1400" i="1" dirty="0">
                <a:latin typeface="Cambria" panose="02040503050406030204" pitchFamily="18" charset="0"/>
              </a:rPr>
              <a:t>(statutory)</a:t>
            </a:r>
          </a:p>
          <a:p>
            <a:pPr lvl="1"/>
            <a:r>
              <a:rPr lang="en-US" sz="2000" dirty="0">
                <a:latin typeface="Cambria" panose="02040503050406030204" pitchFamily="18" charset="0"/>
              </a:rPr>
              <a:t>   </a:t>
            </a:r>
            <a:r>
              <a:rPr lang="en-US" sz="2000" u="sng" dirty="0">
                <a:latin typeface="Cambria" panose="02040503050406030204" pitchFamily="18" charset="0"/>
              </a:rPr>
              <a:t>0.1M   </a:t>
            </a:r>
            <a:r>
              <a:rPr lang="en-US" sz="1600" u="sng" dirty="0">
                <a:latin typeface="Cambria" panose="02040503050406030204" pitchFamily="18" charset="0"/>
              </a:rPr>
              <a:t>LA Dept. of Agriculture pass-through to promote horse racing industry </a:t>
            </a:r>
            <a:r>
              <a:rPr lang="en-US" sz="1200" i="1" u="sng" dirty="0">
                <a:latin typeface="Cambria" panose="02040503050406030204" pitchFamily="18" charset="0"/>
              </a:rPr>
              <a:t>(statutory)</a:t>
            </a:r>
          </a:p>
          <a:p>
            <a:pPr lvl="1"/>
            <a:r>
              <a:rPr lang="en-US" sz="2000" b="1" dirty="0">
                <a:latin typeface="Cambria" panose="02040503050406030204" pitchFamily="18" charset="0"/>
              </a:rPr>
              <a:t>$6.9 M	TOTAL (~50% of budget)</a:t>
            </a:r>
            <a:endParaRPr lang="en-US" sz="2000" dirty="0">
              <a:latin typeface="Cambria" panose="02040503050406030204" pitchFamily="18" charset="0"/>
            </a:endParaRPr>
          </a:p>
        </p:txBody>
      </p:sp>
    </p:spTree>
    <p:extLst>
      <p:ext uri="{BB962C8B-B14F-4D97-AF65-F5344CB8AC3E}">
        <p14:creationId xmlns:p14="http://schemas.microsoft.com/office/powerpoint/2010/main" val="3797572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0E7E77-C8BD-E546-AAB5-5E5F850FDCF7}"/>
              </a:ext>
            </a:extLst>
          </p:cNvPr>
          <p:cNvSpPr/>
          <p:nvPr/>
        </p:nvSpPr>
        <p:spPr>
          <a:xfrm>
            <a:off x="145523" y="121700"/>
            <a:ext cx="8870316" cy="855743"/>
          </a:xfrm>
          <a:prstGeom prst="rect">
            <a:avLst/>
          </a:prstGeom>
          <a:solidFill>
            <a:srgbClr val="212935"/>
          </a:solid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3" name="Rectangle 2">
            <a:extLst>
              <a:ext uri="{FF2B5EF4-FFF2-40B4-BE49-F238E27FC236}">
                <a16:creationId xmlns:a16="http://schemas.microsoft.com/office/drawing/2014/main" id="{A967A504-A717-9C4C-87A6-8A13B5E562F6}"/>
              </a:ext>
            </a:extLst>
          </p:cNvPr>
          <p:cNvSpPr/>
          <p:nvPr/>
        </p:nvSpPr>
        <p:spPr>
          <a:xfrm>
            <a:off x="145523" y="119068"/>
            <a:ext cx="8870317" cy="6614903"/>
          </a:xfrm>
          <a:prstGeom prst="rect">
            <a:avLst/>
          </a:prstGeom>
          <a:noFill/>
          <a:ln w="38100" cmpd="sng">
            <a:solidFill>
              <a:srgbClr val="98960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BraidedSeal.gif">
            <a:extLst>
              <a:ext uri="{FF2B5EF4-FFF2-40B4-BE49-F238E27FC236}">
                <a16:creationId xmlns:a16="http://schemas.microsoft.com/office/drawing/2014/main" id="{0718051F-5850-EA49-BA55-ED5267CA2D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21" y="150292"/>
            <a:ext cx="773715" cy="789834"/>
          </a:xfrm>
          <a:prstGeom prst="rect">
            <a:avLst/>
          </a:prstGeom>
          <a:solidFill>
            <a:srgbClr val="212935"/>
          </a:solidFill>
          <a:ln>
            <a:noFill/>
          </a:ln>
        </p:spPr>
      </p:pic>
      <p:sp>
        <p:nvSpPr>
          <p:cNvPr id="8" name="Slide Number Placeholder 7">
            <a:extLst>
              <a:ext uri="{FF2B5EF4-FFF2-40B4-BE49-F238E27FC236}">
                <a16:creationId xmlns:a16="http://schemas.microsoft.com/office/drawing/2014/main" id="{CFE9E86B-9722-7E4C-9FFC-001CF7CD49D8}"/>
              </a:ext>
            </a:extLst>
          </p:cNvPr>
          <p:cNvSpPr>
            <a:spLocks noGrp="1"/>
          </p:cNvSpPr>
          <p:nvPr>
            <p:ph type="sldNum" sz="quarter" idx="12"/>
          </p:nvPr>
        </p:nvSpPr>
        <p:spPr>
          <a:xfrm>
            <a:off x="8739368" y="6367466"/>
            <a:ext cx="264810" cy="365125"/>
          </a:xfrm>
        </p:spPr>
        <p:txBody>
          <a:bodyPr/>
          <a:lstStyle/>
          <a:p>
            <a:fld id="{DD5C01E5-A201-2248-BB09-23B2DD990E8D}" type="slidenum">
              <a:rPr lang="en-US" b="1" i="1" smtClean="0">
                <a:solidFill>
                  <a:schemeClr val="accent1"/>
                </a:solidFill>
                <a:latin typeface="Cambria" panose="02040503050406030204" pitchFamily="18" charset="0"/>
              </a:rPr>
              <a:t>9</a:t>
            </a:fld>
            <a:endParaRPr lang="en-US" b="1" i="1" dirty="0">
              <a:solidFill>
                <a:schemeClr val="accent1"/>
              </a:solidFill>
              <a:latin typeface="Cambria" panose="02040503050406030204" pitchFamily="18" charset="0"/>
            </a:endParaRPr>
          </a:p>
        </p:txBody>
      </p:sp>
      <p:grpSp>
        <p:nvGrpSpPr>
          <p:cNvPr id="14" name="Group 13">
            <a:extLst>
              <a:ext uri="{FF2B5EF4-FFF2-40B4-BE49-F238E27FC236}">
                <a16:creationId xmlns:a16="http://schemas.microsoft.com/office/drawing/2014/main" id="{14F45292-EF19-1242-9F33-FF84779E727E}"/>
              </a:ext>
            </a:extLst>
          </p:cNvPr>
          <p:cNvGrpSpPr/>
          <p:nvPr/>
        </p:nvGrpSpPr>
        <p:grpSpPr>
          <a:xfrm>
            <a:off x="493267" y="4326962"/>
            <a:ext cx="1587110" cy="2109448"/>
            <a:chOff x="118599" y="4491103"/>
            <a:chExt cx="1587110" cy="2109448"/>
          </a:xfrm>
        </p:grpSpPr>
        <p:sp>
          <p:nvSpPr>
            <p:cNvPr id="16" name="Left Brace 15">
              <a:extLst>
                <a:ext uri="{FF2B5EF4-FFF2-40B4-BE49-F238E27FC236}">
                  <a16:creationId xmlns:a16="http://schemas.microsoft.com/office/drawing/2014/main" id="{4CD7042A-CEA1-144F-AB7D-9486D76A52A1}"/>
                </a:ext>
              </a:extLst>
            </p:cNvPr>
            <p:cNvSpPr/>
            <p:nvPr/>
          </p:nvSpPr>
          <p:spPr>
            <a:xfrm>
              <a:off x="1543929" y="4491103"/>
              <a:ext cx="161779" cy="418269"/>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Left Brace 16">
              <a:extLst>
                <a:ext uri="{FF2B5EF4-FFF2-40B4-BE49-F238E27FC236}">
                  <a16:creationId xmlns:a16="http://schemas.microsoft.com/office/drawing/2014/main" id="{A14CB6A3-4697-324A-985D-EB82F1EEA9E5}"/>
                </a:ext>
              </a:extLst>
            </p:cNvPr>
            <p:cNvSpPr/>
            <p:nvPr/>
          </p:nvSpPr>
          <p:spPr>
            <a:xfrm>
              <a:off x="1517299" y="5022757"/>
              <a:ext cx="188407" cy="396617"/>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Left Brace 17">
              <a:extLst>
                <a:ext uri="{FF2B5EF4-FFF2-40B4-BE49-F238E27FC236}">
                  <a16:creationId xmlns:a16="http://schemas.microsoft.com/office/drawing/2014/main" id="{5626D610-8813-DA49-9B26-64222E323DA6}"/>
                </a:ext>
              </a:extLst>
            </p:cNvPr>
            <p:cNvSpPr/>
            <p:nvPr/>
          </p:nvSpPr>
          <p:spPr>
            <a:xfrm>
              <a:off x="1516776" y="5757208"/>
              <a:ext cx="188933" cy="413814"/>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Left Brace 18">
              <a:extLst>
                <a:ext uri="{FF2B5EF4-FFF2-40B4-BE49-F238E27FC236}">
                  <a16:creationId xmlns:a16="http://schemas.microsoft.com/office/drawing/2014/main" id="{DCFB1045-AD22-3C47-BA5A-E28E28135527}"/>
                </a:ext>
              </a:extLst>
            </p:cNvPr>
            <p:cNvSpPr/>
            <p:nvPr/>
          </p:nvSpPr>
          <p:spPr>
            <a:xfrm>
              <a:off x="1492623" y="6266049"/>
              <a:ext cx="213084" cy="196659"/>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FA56D491-4456-5B40-807D-9F1571B13150}"/>
                </a:ext>
              </a:extLst>
            </p:cNvPr>
            <p:cNvSpPr txBox="1"/>
            <p:nvPr/>
          </p:nvSpPr>
          <p:spPr>
            <a:xfrm>
              <a:off x="137764" y="4602816"/>
              <a:ext cx="1272321" cy="246221"/>
            </a:xfrm>
            <a:prstGeom prst="rect">
              <a:avLst/>
            </a:prstGeom>
            <a:noFill/>
          </p:spPr>
          <p:txBody>
            <a:bodyPr wrap="square" rtlCol="0">
              <a:spAutoFit/>
            </a:bodyPr>
            <a:lstStyle/>
            <a:p>
              <a:r>
                <a:rPr lang="en-US" sz="1000" b="1" dirty="0">
                  <a:latin typeface="Cambria" panose="02040503050406030204" pitchFamily="18" charset="0"/>
                </a:rPr>
                <a:t>Personal Services</a:t>
              </a:r>
            </a:p>
          </p:txBody>
        </p:sp>
        <p:sp>
          <p:nvSpPr>
            <p:cNvPr id="21" name="TextBox 20">
              <a:extLst>
                <a:ext uri="{FF2B5EF4-FFF2-40B4-BE49-F238E27FC236}">
                  <a16:creationId xmlns:a16="http://schemas.microsoft.com/office/drawing/2014/main" id="{A2A2B229-99B0-E448-8A7A-5BC61DB2488D}"/>
                </a:ext>
              </a:extLst>
            </p:cNvPr>
            <p:cNvSpPr txBox="1"/>
            <p:nvPr/>
          </p:nvSpPr>
          <p:spPr>
            <a:xfrm>
              <a:off x="137764" y="5103062"/>
              <a:ext cx="1354858" cy="246221"/>
            </a:xfrm>
            <a:prstGeom prst="rect">
              <a:avLst/>
            </a:prstGeom>
            <a:noFill/>
          </p:spPr>
          <p:txBody>
            <a:bodyPr wrap="none" rtlCol="0">
              <a:spAutoFit/>
            </a:bodyPr>
            <a:lstStyle/>
            <a:p>
              <a:r>
                <a:rPr lang="en-US" sz="1000" b="1" dirty="0">
                  <a:latin typeface="Cambria" panose="02040503050406030204" pitchFamily="18" charset="0"/>
                </a:rPr>
                <a:t>Operating Expenses</a:t>
              </a:r>
            </a:p>
          </p:txBody>
        </p:sp>
        <p:sp>
          <p:nvSpPr>
            <p:cNvPr id="22" name="TextBox 21">
              <a:extLst>
                <a:ext uri="{FF2B5EF4-FFF2-40B4-BE49-F238E27FC236}">
                  <a16:creationId xmlns:a16="http://schemas.microsoft.com/office/drawing/2014/main" id="{01A389C4-B5B9-CA46-8DB4-83218E471226}"/>
                </a:ext>
              </a:extLst>
            </p:cNvPr>
            <p:cNvSpPr txBox="1"/>
            <p:nvPr/>
          </p:nvSpPr>
          <p:spPr>
            <a:xfrm>
              <a:off x="137764" y="5838362"/>
              <a:ext cx="1026243" cy="246221"/>
            </a:xfrm>
            <a:prstGeom prst="rect">
              <a:avLst/>
            </a:prstGeom>
            <a:noFill/>
          </p:spPr>
          <p:txBody>
            <a:bodyPr wrap="none" rtlCol="0">
              <a:spAutoFit/>
            </a:bodyPr>
            <a:lstStyle/>
            <a:p>
              <a:r>
                <a:rPr lang="en-US" sz="1000" b="1" dirty="0">
                  <a:latin typeface="Cambria" panose="02040503050406030204" pitchFamily="18" charset="0"/>
                </a:rPr>
                <a:t>Other Charges</a:t>
              </a:r>
            </a:p>
          </p:txBody>
        </p:sp>
        <p:sp>
          <p:nvSpPr>
            <p:cNvPr id="23" name="TextBox 22">
              <a:extLst>
                <a:ext uri="{FF2B5EF4-FFF2-40B4-BE49-F238E27FC236}">
                  <a16:creationId xmlns:a16="http://schemas.microsoft.com/office/drawing/2014/main" id="{2BBBF587-2CC2-FA45-BDE9-B2DCABE963A0}"/>
                </a:ext>
              </a:extLst>
            </p:cNvPr>
            <p:cNvSpPr txBox="1"/>
            <p:nvPr/>
          </p:nvSpPr>
          <p:spPr>
            <a:xfrm>
              <a:off x="137764" y="6200441"/>
              <a:ext cx="1225015" cy="400110"/>
            </a:xfrm>
            <a:prstGeom prst="rect">
              <a:avLst/>
            </a:prstGeom>
            <a:noFill/>
          </p:spPr>
          <p:txBody>
            <a:bodyPr wrap="square" rtlCol="0">
              <a:spAutoFit/>
            </a:bodyPr>
            <a:lstStyle/>
            <a:p>
              <a:r>
                <a:rPr lang="en-US" sz="1000" b="1" dirty="0">
                  <a:latin typeface="Cambria" panose="02040503050406030204" pitchFamily="18" charset="0"/>
                </a:rPr>
                <a:t>Acquisitions and Major Repairs</a:t>
              </a:r>
            </a:p>
          </p:txBody>
        </p:sp>
        <p:sp>
          <p:nvSpPr>
            <p:cNvPr id="24" name="TextBox 23">
              <a:extLst>
                <a:ext uri="{FF2B5EF4-FFF2-40B4-BE49-F238E27FC236}">
                  <a16:creationId xmlns:a16="http://schemas.microsoft.com/office/drawing/2014/main" id="{E8204B52-052C-8E40-8179-B941A2605F31}"/>
                </a:ext>
              </a:extLst>
            </p:cNvPr>
            <p:cNvSpPr txBox="1"/>
            <p:nvPr/>
          </p:nvSpPr>
          <p:spPr>
            <a:xfrm>
              <a:off x="118599" y="5445610"/>
              <a:ext cx="1439818" cy="246221"/>
            </a:xfrm>
            <a:prstGeom prst="rect">
              <a:avLst/>
            </a:prstGeom>
            <a:noFill/>
          </p:spPr>
          <p:txBody>
            <a:bodyPr wrap="none" rtlCol="0">
              <a:spAutoFit/>
            </a:bodyPr>
            <a:lstStyle/>
            <a:p>
              <a:r>
                <a:rPr lang="en-US" sz="1000" b="1" dirty="0">
                  <a:latin typeface="Cambria" panose="02040503050406030204" pitchFamily="18" charset="0"/>
                </a:rPr>
                <a:t>Professional Services</a:t>
              </a:r>
            </a:p>
          </p:txBody>
        </p:sp>
        <p:sp>
          <p:nvSpPr>
            <p:cNvPr id="25" name="Left Brace 24">
              <a:extLst>
                <a:ext uri="{FF2B5EF4-FFF2-40B4-BE49-F238E27FC236}">
                  <a16:creationId xmlns:a16="http://schemas.microsoft.com/office/drawing/2014/main" id="{8DB429B4-8320-4544-90A4-2E40BE586980}"/>
                </a:ext>
              </a:extLst>
            </p:cNvPr>
            <p:cNvSpPr/>
            <p:nvPr/>
          </p:nvSpPr>
          <p:spPr>
            <a:xfrm>
              <a:off x="1517299" y="5495988"/>
              <a:ext cx="188408" cy="147835"/>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26" name="Chart 25">
            <a:extLst>
              <a:ext uri="{FF2B5EF4-FFF2-40B4-BE49-F238E27FC236}">
                <a16:creationId xmlns:a16="http://schemas.microsoft.com/office/drawing/2014/main" id="{94F10AB0-41D6-524C-A193-2909A2D24C4C}"/>
              </a:ext>
            </a:extLst>
          </p:cNvPr>
          <p:cNvGraphicFramePr>
            <a:graphicFrameLocks/>
          </p:cNvGraphicFramePr>
          <p:nvPr>
            <p:extLst>
              <p:ext uri="{D42A27DB-BD31-4B8C-83A1-F6EECF244321}">
                <p14:modId xmlns:p14="http://schemas.microsoft.com/office/powerpoint/2010/main" val="2979370536"/>
              </p:ext>
            </p:extLst>
          </p:nvPr>
        </p:nvGraphicFramePr>
        <p:xfrm>
          <a:off x="2022564" y="1041472"/>
          <a:ext cx="6878896" cy="5391736"/>
        </p:xfrm>
        <a:graphic>
          <a:graphicData uri="http://schemas.openxmlformats.org/drawingml/2006/chart">
            <c:chart xmlns:c="http://schemas.openxmlformats.org/drawingml/2006/chart" xmlns:r="http://schemas.openxmlformats.org/officeDocument/2006/relationships" r:id="rId4"/>
          </a:graphicData>
        </a:graphic>
      </p:graphicFrame>
      <p:sp>
        <p:nvSpPr>
          <p:cNvPr id="27" name="Rectangle 26">
            <a:extLst>
              <a:ext uri="{FF2B5EF4-FFF2-40B4-BE49-F238E27FC236}">
                <a16:creationId xmlns:a16="http://schemas.microsoft.com/office/drawing/2014/main" id="{A017B461-56C7-0941-A943-5CA997F3E91F}"/>
              </a:ext>
            </a:extLst>
          </p:cNvPr>
          <p:cNvSpPr/>
          <p:nvPr/>
        </p:nvSpPr>
        <p:spPr>
          <a:xfrm>
            <a:off x="1071829" y="163233"/>
            <a:ext cx="7875321" cy="769441"/>
          </a:xfrm>
          <a:prstGeom prst="rect">
            <a:avLst/>
          </a:prstGeom>
        </p:spPr>
        <p:txBody>
          <a:bodyPr wrap="square">
            <a:spAutoFit/>
          </a:bodyPr>
          <a:lstStyle/>
          <a:p>
            <a:pPr algn="ctr"/>
            <a:r>
              <a:rPr lang="en-US" sz="2400" dirty="0">
                <a:solidFill>
                  <a:srgbClr val="FFFFCC"/>
                </a:solidFill>
                <a:latin typeface="Cambria"/>
                <a:cs typeface="Cambria"/>
              </a:rPr>
              <a:t>LA State Racing Commission Categorical Expenditures</a:t>
            </a:r>
          </a:p>
          <a:p>
            <a:pPr algn="ctr"/>
            <a:r>
              <a:rPr lang="en-US" sz="2000" dirty="0">
                <a:solidFill>
                  <a:srgbClr val="FFFFCC"/>
                </a:solidFill>
                <a:latin typeface="Cambria"/>
                <a:cs typeface="Cambria"/>
              </a:rPr>
              <a:t>FY21, FY22, and FY23</a:t>
            </a:r>
          </a:p>
        </p:txBody>
      </p:sp>
      <p:sp>
        <p:nvSpPr>
          <p:cNvPr id="28" name="TextBox 27">
            <a:extLst>
              <a:ext uri="{FF2B5EF4-FFF2-40B4-BE49-F238E27FC236}">
                <a16:creationId xmlns:a16="http://schemas.microsoft.com/office/drawing/2014/main" id="{206B283A-378E-2C46-9141-185ED628C189}"/>
              </a:ext>
            </a:extLst>
          </p:cNvPr>
          <p:cNvSpPr txBox="1"/>
          <p:nvPr/>
        </p:nvSpPr>
        <p:spPr>
          <a:xfrm>
            <a:off x="397242" y="1356928"/>
            <a:ext cx="1535844" cy="2585323"/>
          </a:xfrm>
          <a:prstGeom prst="rect">
            <a:avLst/>
          </a:prstGeom>
          <a:solidFill>
            <a:srgbClr val="FBF8E0"/>
          </a:solidFill>
          <a:ln>
            <a:solidFill>
              <a:schemeClr val="tx1"/>
            </a:solidFill>
          </a:ln>
        </p:spPr>
        <p:txBody>
          <a:bodyPr wrap="square" rtlCol="0">
            <a:spAutoFit/>
          </a:bodyPr>
          <a:lstStyle/>
          <a:p>
            <a:pPr algn="ctr"/>
            <a:r>
              <a:rPr lang="en-US" sz="900" dirty="0">
                <a:latin typeface="Cambria" panose="02040503050406030204" pitchFamily="18" charset="0"/>
              </a:rPr>
              <a:t>For FY23 Recommended,</a:t>
            </a:r>
          </a:p>
          <a:p>
            <a:pPr algn="ctr"/>
            <a:r>
              <a:rPr lang="en-US" sz="900" dirty="0">
                <a:latin typeface="Cambria" panose="02040503050406030204" pitchFamily="18" charset="0"/>
              </a:rPr>
              <a:t>the largest Expenditure Category is Other Charges, which makes up almost 55 percent of Total Expenditures. Other Charges include breeder awards, purse supplements and equine drug contract costs.</a:t>
            </a:r>
          </a:p>
          <a:p>
            <a:pPr algn="ctr"/>
            <a:endParaRPr lang="en-US" sz="900" dirty="0">
              <a:latin typeface="Cambria" panose="02040503050406030204" pitchFamily="18" charset="0"/>
            </a:endParaRPr>
          </a:p>
          <a:p>
            <a:pPr algn="ctr"/>
            <a:r>
              <a:rPr lang="en-US" sz="900" dirty="0">
                <a:latin typeface="Cambria" panose="02040503050406030204" pitchFamily="18" charset="0"/>
              </a:rPr>
              <a:t>Personal Services contributes roughly 40 percent to the budget and includes </a:t>
            </a:r>
            <a:r>
              <a:rPr lang="en-US" sz="900" dirty="0" smtClean="0">
                <a:latin typeface="Cambria" panose="02040503050406030204" pitchFamily="18" charset="0"/>
              </a:rPr>
              <a:t>7 </a:t>
            </a:r>
            <a:r>
              <a:rPr lang="en-US" sz="900" dirty="0">
                <a:latin typeface="Cambria" panose="02040503050406030204" pitchFamily="18" charset="0"/>
              </a:rPr>
              <a:t>positions to implement Historical Horse Race Wagering along with the 27</a:t>
            </a:r>
            <a:r>
              <a:rPr lang="en-US" sz="900" baseline="30000" dirty="0">
                <a:latin typeface="Cambria" panose="02040503050406030204" pitchFamily="18" charset="0"/>
              </a:rPr>
              <a:t>th</a:t>
            </a:r>
            <a:r>
              <a:rPr lang="en-US" sz="900" dirty="0">
                <a:latin typeface="Cambria" panose="02040503050406030204" pitchFamily="18" charset="0"/>
              </a:rPr>
              <a:t> pay period.</a:t>
            </a:r>
          </a:p>
        </p:txBody>
      </p:sp>
    </p:spTree>
    <p:extLst>
      <p:ext uri="{BB962C8B-B14F-4D97-AF65-F5344CB8AC3E}">
        <p14:creationId xmlns:p14="http://schemas.microsoft.com/office/powerpoint/2010/main" val="29788847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4618</TotalTime>
  <Words>1786</Words>
  <Application>Microsoft Office PowerPoint</Application>
  <PresentationFormat>On-screen Show (4:3)</PresentationFormat>
  <Paragraphs>292</Paragraphs>
  <Slides>13</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1" baseType="lpstr">
      <vt:lpstr>Arial</vt:lpstr>
      <vt:lpstr>Bernard MT Condensed</vt:lpstr>
      <vt:lpstr>Calibri</vt:lpstr>
      <vt:lpstr>Calibri Light</vt:lpstr>
      <vt:lpstr>Cambria</vt:lpstr>
      <vt:lpstr>Times New Roman</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Miller, Jessica Young</cp:lastModifiedBy>
  <cp:revision>14</cp:revision>
  <cp:lastPrinted>2022-04-03T22:00:15Z</cp:lastPrinted>
  <dcterms:created xsi:type="dcterms:W3CDTF">2022-02-24T15:49:07Z</dcterms:created>
  <dcterms:modified xsi:type="dcterms:W3CDTF">2022-04-04T13:55:41Z</dcterms:modified>
</cp:coreProperties>
</file>